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8" r:id="rId11"/>
    <p:sldId id="265" r:id="rId12"/>
    <p:sldId id="269" r:id="rId13"/>
    <p:sldId id="270" r:id="rId14"/>
    <p:sldId id="271" r:id="rId15"/>
    <p:sldId id="266" r:id="rId16"/>
    <p:sldId id="272" r:id="rId17"/>
    <p:sldId id="276" r:id="rId18"/>
    <p:sldId id="278" r:id="rId19"/>
    <p:sldId id="273" r:id="rId20"/>
    <p:sldId id="277" r:id="rId21"/>
    <p:sldId id="274" r:id="rId22"/>
    <p:sldId id="275" r:id="rId23"/>
    <p:sldId id="267"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58" autoAdjust="0"/>
    <p:restoredTop sz="94660"/>
  </p:normalViewPr>
  <p:slideViewPr>
    <p:cSldViewPr snapToGrid="0">
      <p:cViewPr varScale="1">
        <p:scale>
          <a:sx n="68" d="100"/>
          <a:sy n="68" d="100"/>
        </p:scale>
        <p:origin x="485" y="6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hyperlink" Target="http://comdis-hsd.leeds.ac.uk/" TargetMode="External"/><Relationship Id="rId3" Type="http://schemas.openxmlformats.org/officeDocument/2006/relationships/hyperlink" Target="https://www.nature.com/articles/d41586-021-00409-0" TargetMode="External"/><Relationship Id="rId7" Type="http://schemas.openxmlformats.org/officeDocument/2006/relationships/hyperlink" Target="https://covidprotocols.org/en/chapters/covid-overview/?highlight=primary%20care%20guide" TargetMode="External"/><Relationship Id="rId2" Type="http://schemas.openxmlformats.org/officeDocument/2006/relationships/hyperlink" Target="https://doi.org/10.1101/2021.02.10.21251247" TargetMode="External"/><Relationship Id="rId1" Type="http://schemas.openxmlformats.org/officeDocument/2006/relationships/hyperlink" Target="http://www.who.int/" TargetMode="External"/><Relationship Id="rId6" Type="http://schemas.openxmlformats.org/officeDocument/2006/relationships/hyperlink" Target="https://covidprotocols.org/en/quick-guides" TargetMode="External"/><Relationship Id="rId5" Type="http://schemas.openxmlformats.org/officeDocument/2006/relationships/hyperlink" Target="https://www.allergyuk.org/about/latest-news/1386-mhra-statement-on-the-approval-of-the-oxfordastrazeneca-vaccine-and-update-on-the-use-of-the-pfizerbiontech-vaccine" TargetMode="External"/><Relationship Id="rId4" Type="http://schemas.openxmlformats.org/officeDocument/2006/relationships/hyperlink" Target="https://www.allergyuk.org/about/latest-news/1374-allergy-and-the-coronavirus-covid19-vaccine" TargetMode="External"/><Relationship Id="rId9" Type="http://schemas.openxmlformats.org/officeDocument/2006/relationships/hyperlink" Target="https://www.mohfw.gov.in/covid_vaccination/vaccination/index.html" TargetMode="External"/></Relationships>
</file>

<file path=ppt/diagrams/_rels/drawing1.xml.rels><?xml version="1.0" encoding="UTF-8" standalone="yes"?>
<Relationships xmlns="http://schemas.openxmlformats.org/package/2006/relationships"><Relationship Id="rId8" Type="http://schemas.openxmlformats.org/officeDocument/2006/relationships/hyperlink" Target="http://comdis-hsd.leeds.ac.uk/" TargetMode="External"/><Relationship Id="rId3" Type="http://schemas.openxmlformats.org/officeDocument/2006/relationships/hyperlink" Target="https://www.nature.com/articles/d41586-021-00409-0" TargetMode="External"/><Relationship Id="rId7" Type="http://schemas.openxmlformats.org/officeDocument/2006/relationships/hyperlink" Target="https://covidprotocols.org/en/chapters/covid-overview/?highlight=primary%20care%20guide" TargetMode="External"/><Relationship Id="rId2" Type="http://schemas.openxmlformats.org/officeDocument/2006/relationships/hyperlink" Target="https://doi.org/10.1101/2021.02.10.21251247" TargetMode="External"/><Relationship Id="rId1" Type="http://schemas.openxmlformats.org/officeDocument/2006/relationships/hyperlink" Target="http://www.who.int/" TargetMode="External"/><Relationship Id="rId6" Type="http://schemas.openxmlformats.org/officeDocument/2006/relationships/hyperlink" Target="https://covidprotocols.org/en/quick-guides" TargetMode="External"/><Relationship Id="rId5" Type="http://schemas.openxmlformats.org/officeDocument/2006/relationships/hyperlink" Target="https://www.allergyuk.org/about/latest-news/1386-mhra-statement-on-the-approval-of-the-oxfordastrazeneca-vaccine-and-update-on-the-use-of-the-pfizerbiontech-vaccine" TargetMode="External"/><Relationship Id="rId4" Type="http://schemas.openxmlformats.org/officeDocument/2006/relationships/hyperlink" Target="https://www.allergyuk.org/about/latest-news/1374-allergy-and-the-coronavirus-covid19-vaccine" TargetMode="External"/><Relationship Id="rId9" Type="http://schemas.openxmlformats.org/officeDocument/2006/relationships/hyperlink" Target="https://www.mohfw.gov.in/covid_vaccination/vaccination/index.htm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010503-42E4-49A7-84BF-9BB9C103B91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439C813-5A43-4B3F-AE09-FE616A405CA5}">
      <dgm:prSet custT="1"/>
      <dgm:spPr/>
      <dgm:t>
        <a:bodyPr/>
        <a:lstStyle/>
        <a:p>
          <a:endParaRPr lang="en-US" sz="1200" dirty="0">
            <a:solidFill>
              <a:schemeClr val="accent2">
                <a:lumMod val="50000"/>
              </a:schemeClr>
            </a:solidFill>
          </a:endParaRPr>
        </a:p>
      </dgm:t>
    </dgm:pt>
    <dgm:pt modelId="{ACE02A5C-8CCA-422A-8D0A-FD2CA12BCD17}" type="parTrans" cxnId="{515DC9E9-860B-46DE-AD54-0B8730727AC6}">
      <dgm:prSet/>
      <dgm:spPr/>
      <dgm:t>
        <a:bodyPr/>
        <a:lstStyle/>
        <a:p>
          <a:endParaRPr lang="en-US"/>
        </a:p>
      </dgm:t>
    </dgm:pt>
    <dgm:pt modelId="{34EB2BF4-BCE5-4E3D-9C87-6CED635C0BB2}" type="sibTrans" cxnId="{515DC9E9-860B-46DE-AD54-0B8730727AC6}">
      <dgm:prSet/>
      <dgm:spPr/>
      <dgm:t>
        <a:bodyPr/>
        <a:lstStyle/>
        <a:p>
          <a:endParaRPr lang="en-US"/>
        </a:p>
      </dgm:t>
    </dgm:pt>
    <dgm:pt modelId="{9F68AA19-5517-476E-9F6E-4DB974156148}">
      <dgm:prSet custT="1"/>
      <dgm:spPr/>
      <dgm:t>
        <a:bodyPr/>
        <a:lstStyle/>
        <a:p>
          <a:endParaRPr lang="en-GB" sz="1200" dirty="0"/>
        </a:p>
        <a:p>
          <a:r>
            <a:rPr lang="en-GB" sz="1200" dirty="0"/>
            <a:t>World Health Organisation (WHO). </a:t>
          </a:r>
          <a:r>
            <a:rPr lang="en-GB" sz="1200" u="sng" dirty="0">
              <a:hlinkClick xmlns:r="http://schemas.openxmlformats.org/officeDocument/2006/relationships" r:id="rId1"/>
            </a:rPr>
            <a:t>www.who.int</a:t>
          </a:r>
          <a:endParaRPr lang="en-GB" sz="1200" u="sng" dirty="0"/>
        </a:p>
        <a:p>
          <a:endParaRPr lang="en-US" sz="1900" dirty="0"/>
        </a:p>
      </dgm:t>
    </dgm:pt>
    <dgm:pt modelId="{F16F83B3-755F-4279-B442-4924DE03AD52}" type="parTrans" cxnId="{152E4F50-7AEA-436D-893E-ADAEBB6A4242}">
      <dgm:prSet/>
      <dgm:spPr/>
      <dgm:t>
        <a:bodyPr/>
        <a:lstStyle/>
        <a:p>
          <a:endParaRPr lang="en-US"/>
        </a:p>
      </dgm:t>
    </dgm:pt>
    <dgm:pt modelId="{C3C05EDD-DAB6-4A5A-B3E1-1BB01E206005}" type="sibTrans" cxnId="{152E4F50-7AEA-436D-893E-ADAEBB6A4242}">
      <dgm:prSet/>
      <dgm:spPr/>
      <dgm:t>
        <a:bodyPr/>
        <a:lstStyle/>
        <a:p>
          <a:endParaRPr lang="en-US"/>
        </a:p>
      </dgm:t>
    </dgm:pt>
    <dgm:pt modelId="{7AFE42E4-949E-4352-9DF6-D52D90F742AF}">
      <dgm:prSet/>
      <dgm:spPr/>
      <dgm:t>
        <a:bodyPr/>
        <a:lstStyle/>
        <a:p>
          <a:endParaRPr lang="en-US" dirty="0"/>
        </a:p>
      </dgm:t>
    </dgm:pt>
    <dgm:pt modelId="{11630212-379A-4F53-9F54-07B8E00F2486}" type="parTrans" cxnId="{7FBA9653-E608-454E-91FC-0F23BF0FBA1D}">
      <dgm:prSet/>
      <dgm:spPr/>
      <dgm:t>
        <a:bodyPr/>
        <a:lstStyle/>
        <a:p>
          <a:endParaRPr lang="en-US"/>
        </a:p>
      </dgm:t>
    </dgm:pt>
    <dgm:pt modelId="{413D7ED2-27AB-4421-97B9-1158FC4D2A78}" type="sibTrans" cxnId="{7FBA9653-E608-454E-91FC-0F23BF0FBA1D}">
      <dgm:prSet/>
      <dgm:spPr/>
      <dgm:t>
        <a:bodyPr/>
        <a:lstStyle/>
        <a:p>
          <a:endParaRPr lang="en-US"/>
        </a:p>
      </dgm:t>
    </dgm:pt>
    <dgm:pt modelId="{7403C11A-F988-4523-A34F-E191DD416FB5}">
      <dgm:prSet custT="1"/>
      <dgm:spPr/>
      <dgm:t>
        <a:bodyPr/>
        <a:lstStyle/>
        <a:p>
          <a:endParaRPr lang="en-GB" sz="1200" dirty="0"/>
        </a:p>
        <a:p>
          <a:endParaRPr lang="en-GB" sz="1200" b="0" i="0" u="none" dirty="0"/>
        </a:p>
        <a:p>
          <a:r>
            <a:rPr lang="en-GB" sz="1200" b="0" i="0" u="none" dirty="0" err="1"/>
            <a:t>Madhi</a:t>
          </a:r>
          <a:r>
            <a:rPr lang="en-GB" sz="1200" b="0" i="0" u="none" dirty="0"/>
            <a:t>, S. A. </a:t>
          </a:r>
          <a:r>
            <a:rPr lang="en-GB" sz="1200" b="0" i="1" u="none" dirty="0"/>
            <a:t>et al.</a:t>
          </a:r>
          <a:r>
            <a:rPr lang="en-GB" sz="1200" b="0" i="0" u="none" dirty="0"/>
            <a:t> Preprint at </a:t>
          </a:r>
          <a:r>
            <a:rPr lang="en-GB" sz="1200" b="0" i="0" u="none" dirty="0" err="1"/>
            <a:t>medRxiv</a:t>
          </a:r>
          <a:r>
            <a:rPr lang="en-GB" sz="1200" b="0" i="0" u="none" dirty="0"/>
            <a:t> </a:t>
          </a:r>
          <a:r>
            <a:rPr lang="en-GB" sz="1200" b="0" i="0" dirty="0">
              <a:hlinkClick xmlns:r="http://schemas.openxmlformats.org/officeDocument/2006/relationships" r:id="rId2"/>
            </a:rPr>
            <a:t>https://doi.org/10.1101/2021.02.10.21251247</a:t>
          </a:r>
          <a:r>
            <a:rPr lang="en-GB" sz="1200" b="0" i="0" u="none" dirty="0"/>
            <a:t> (2021), included in</a:t>
          </a:r>
        </a:p>
        <a:p>
          <a:r>
            <a:rPr lang="en-GB" sz="1200" b="0" i="0" u="none" dirty="0"/>
            <a:t>Nature Medicine ‘Why vaccines are so difficult to compare’ </a:t>
          </a:r>
          <a:r>
            <a:rPr lang="en-GB" sz="1200" b="0" i="0" u="none" dirty="0">
              <a:hlinkClick xmlns:r="http://schemas.openxmlformats.org/officeDocument/2006/relationships" r:id="rId3"/>
            </a:rPr>
            <a:t>https://www.nature.com/articles/d41586-021-00409-0</a:t>
          </a:r>
          <a:r>
            <a:rPr lang="en-GB" sz="1200" b="0" i="0" u="none" dirty="0"/>
            <a:t> </a:t>
          </a:r>
        </a:p>
        <a:p>
          <a:endParaRPr lang="en-GB" sz="1200" b="0" i="0" u="none" dirty="0"/>
        </a:p>
        <a:p>
          <a:r>
            <a:rPr lang="en-GB" sz="1200" b="0" i="0" u="none" dirty="0"/>
            <a:t>Allergy UK Covid-19 Vaccine. </a:t>
          </a:r>
          <a:r>
            <a:rPr lang="en-GB" sz="1200" b="0" i="0" u="none" dirty="0">
              <a:hlinkClick xmlns:r="http://schemas.openxmlformats.org/officeDocument/2006/relationships" r:id="rId4"/>
            </a:rPr>
            <a:t>https://www.allergyuk.org/about/latest-news/1374-allergy-and-the-coronavirus-covid19-vaccine</a:t>
          </a:r>
          <a:r>
            <a:rPr lang="en-GB" sz="1200" b="0" i="0" u="none" dirty="0"/>
            <a:t> </a:t>
          </a:r>
        </a:p>
        <a:p>
          <a:endParaRPr lang="en-GB" sz="1200" b="0" i="0" u="none" dirty="0"/>
        </a:p>
        <a:p>
          <a:r>
            <a:rPr lang="en-GB" sz="1200" b="0" i="0" u="none" dirty="0"/>
            <a:t>Approval statement on vaccines UK. </a:t>
          </a:r>
          <a:r>
            <a:rPr lang="en-GB" sz="1200" b="0" i="0" u="none" dirty="0">
              <a:hlinkClick xmlns:r="http://schemas.openxmlformats.org/officeDocument/2006/relationships" r:id="rId5"/>
            </a:rPr>
            <a:t>https://www.allergyuk.org/about/latest-news/1386-mhra-statement-on-the-approval-of-the-oxfordastrazeneca-vaccine-and-update-on-the-use-of-the-pfizerbiontech-vaccine</a:t>
          </a:r>
          <a:r>
            <a:rPr lang="en-GB" sz="1200" b="0" i="0" u="none" dirty="0"/>
            <a:t> </a:t>
          </a:r>
        </a:p>
        <a:p>
          <a:endParaRPr lang="en-GB" sz="1200" b="0" i="0" u="none" dirty="0"/>
        </a:p>
        <a:p>
          <a:r>
            <a:rPr lang="en-GB" sz="1200" b="0" i="0" u="none" dirty="0"/>
            <a:t>COVID Protocols </a:t>
          </a:r>
          <a:r>
            <a:rPr lang="en-GB" sz="1200" b="0" i="0" u="none" dirty="0">
              <a:hlinkClick xmlns:r="http://schemas.openxmlformats.org/officeDocument/2006/relationships" r:id="rId6"/>
            </a:rPr>
            <a:t>https://covidprotocols.org/en/quick-guides</a:t>
          </a:r>
          <a:r>
            <a:rPr lang="en-GB" sz="1200" b="0" i="0" u="none" dirty="0"/>
            <a:t>, </a:t>
          </a:r>
        </a:p>
        <a:p>
          <a:r>
            <a:rPr lang="en-GB" sz="1200" b="0" i="0" u="none" dirty="0"/>
            <a:t>Clinical overview </a:t>
          </a:r>
          <a:r>
            <a:rPr lang="en-GB" sz="1200" b="0" i="0" u="none" dirty="0">
              <a:hlinkClick xmlns:r="http://schemas.openxmlformats.org/officeDocument/2006/relationships" r:id="rId7"/>
            </a:rPr>
            <a:t>https://covidprotocols.org/en/chapters/covid-overview/?highlight=primary%20care%20guide</a:t>
          </a:r>
          <a:endParaRPr lang="en-GB" sz="1200" b="0" i="0" u="none" dirty="0"/>
        </a:p>
        <a:p>
          <a:endParaRPr lang="en-GB" sz="1200" b="0" i="0" u="none" dirty="0"/>
        </a:p>
        <a:p>
          <a:r>
            <a:rPr lang="en-GB" sz="1200" b="0" i="0" u="none" dirty="0"/>
            <a:t>COVID-19, NCD etc. clinical guides, modules and tools. </a:t>
          </a:r>
          <a:r>
            <a:rPr lang="en-GB" sz="1200" b="0" i="0" u="none" dirty="0">
              <a:hlinkClick xmlns:r="http://schemas.openxmlformats.org/officeDocument/2006/relationships" r:id="rId8"/>
            </a:rPr>
            <a:t>http://comdis-hsd.leeds.ac.uk</a:t>
          </a:r>
          <a:r>
            <a:rPr lang="en-GB" sz="1200" b="0" i="0" u="none" dirty="0"/>
            <a:t>   </a:t>
          </a:r>
        </a:p>
      </dgm:t>
    </dgm:pt>
    <dgm:pt modelId="{7EC366B6-59F6-43B7-9A1A-DBF81408603F}" type="parTrans" cxnId="{208D165B-9E82-4020-A62E-CD16C7342162}">
      <dgm:prSet/>
      <dgm:spPr/>
      <dgm:t>
        <a:bodyPr/>
        <a:lstStyle/>
        <a:p>
          <a:endParaRPr lang="en-US"/>
        </a:p>
      </dgm:t>
    </dgm:pt>
    <dgm:pt modelId="{1C654837-1313-4790-878D-6F0AAA9582FB}" type="sibTrans" cxnId="{208D165B-9E82-4020-A62E-CD16C7342162}">
      <dgm:prSet/>
      <dgm:spPr/>
      <dgm:t>
        <a:bodyPr/>
        <a:lstStyle/>
        <a:p>
          <a:endParaRPr lang="en-US"/>
        </a:p>
      </dgm:t>
    </dgm:pt>
    <dgm:pt modelId="{92049F85-B669-BD42-A4B6-601DD9CED322}">
      <dgm:prSet/>
      <dgm:spPr/>
      <dgm:t>
        <a:bodyPr/>
        <a:lstStyle/>
        <a:p>
          <a:endParaRPr lang="en-GB" dirty="0"/>
        </a:p>
      </dgm:t>
    </dgm:pt>
    <dgm:pt modelId="{2CCCD31E-0F9A-8442-AE6E-25BB5496665C}" type="parTrans" cxnId="{0A539F43-4B82-8A46-85E7-F4DC67EE24A2}">
      <dgm:prSet/>
      <dgm:spPr/>
      <dgm:t>
        <a:bodyPr/>
        <a:lstStyle/>
        <a:p>
          <a:endParaRPr lang="en-GB"/>
        </a:p>
      </dgm:t>
    </dgm:pt>
    <dgm:pt modelId="{443AD72A-75CB-EA45-9CFF-281E32DE0D41}" type="sibTrans" cxnId="{0A539F43-4B82-8A46-85E7-F4DC67EE24A2}">
      <dgm:prSet/>
      <dgm:spPr/>
      <dgm:t>
        <a:bodyPr/>
        <a:lstStyle/>
        <a:p>
          <a:endParaRPr lang="en-GB"/>
        </a:p>
      </dgm:t>
    </dgm:pt>
    <dgm:pt modelId="{C3D02D25-A20E-E84F-A05A-D36483CA3248}">
      <dgm:prSet custT="1"/>
      <dgm:spPr/>
      <dgm:t>
        <a:bodyPr/>
        <a:lstStyle/>
        <a:p>
          <a:r>
            <a:rPr lang="en-GB" sz="1600" b="0" dirty="0">
              <a:latin typeface="Arial" panose="020B0604020202020204" pitchFamily="34" charset="0"/>
              <a:cs typeface="Times New Roman" panose="02020603050405020304" pitchFamily="18" charset="0"/>
            </a:rPr>
            <a:t>India vaccine information,</a:t>
          </a:r>
          <a:r>
            <a:rPr lang="en-GB" sz="1600" b="0" dirty="0"/>
            <a:t> </a:t>
          </a:r>
          <a:r>
            <a:rPr lang="en-GB" sz="1600" dirty="0"/>
            <a:t>questions and answers: </a:t>
          </a:r>
          <a:r>
            <a:rPr lang="en-GB" sz="1600" u="sng" dirty="0">
              <a:hlinkClick xmlns:r="http://schemas.openxmlformats.org/officeDocument/2006/relationships" r:id="rId9"/>
            </a:rPr>
            <a:t>https://www.mohfw.gov.in/covid_vaccination/vaccination/index.html</a:t>
          </a:r>
          <a:r>
            <a:rPr lang="en-GB" sz="1600" dirty="0"/>
            <a:t> </a:t>
          </a:r>
        </a:p>
      </dgm:t>
    </dgm:pt>
    <dgm:pt modelId="{B58E3AA9-40E7-DC40-A63E-D9D887257517}" type="parTrans" cxnId="{B9A55FD1-6C5A-1045-B07D-986FA5792F32}">
      <dgm:prSet/>
      <dgm:spPr/>
      <dgm:t>
        <a:bodyPr/>
        <a:lstStyle/>
        <a:p>
          <a:endParaRPr lang="en-GB"/>
        </a:p>
      </dgm:t>
    </dgm:pt>
    <dgm:pt modelId="{DC773DEA-406A-674D-A174-E5E51BC4C32F}" type="sibTrans" cxnId="{B9A55FD1-6C5A-1045-B07D-986FA5792F32}">
      <dgm:prSet/>
      <dgm:spPr/>
      <dgm:t>
        <a:bodyPr/>
        <a:lstStyle/>
        <a:p>
          <a:endParaRPr lang="en-GB"/>
        </a:p>
      </dgm:t>
    </dgm:pt>
    <dgm:pt modelId="{42BCF660-832F-4FDD-B918-EE5C79855BB7}" type="pres">
      <dgm:prSet presAssocID="{16010503-42E4-49A7-84BF-9BB9C103B914}" presName="vert0" presStyleCnt="0">
        <dgm:presLayoutVars>
          <dgm:dir/>
          <dgm:animOne val="branch"/>
          <dgm:animLvl val="lvl"/>
        </dgm:presLayoutVars>
      </dgm:prSet>
      <dgm:spPr/>
      <dgm:t>
        <a:bodyPr/>
        <a:lstStyle/>
        <a:p>
          <a:endParaRPr lang="en-US"/>
        </a:p>
      </dgm:t>
    </dgm:pt>
    <dgm:pt modelId="{92B72F73-4E2C-417B-B6B5-6DCF12BF62B8}" type="pres">
      <dgm:prSet presAssocID="{D439C813-5A43-4B3F-AE09-FE616A405CA5}" presName="thickLine" presStyleLbl="alignNode1" presStyleIdx="0" presStyleCnt="6"/>
      <dgm:spPr/>
    </dgm:pt>
    <dgm:pt modelId="{B1173AD0-0FBD-4EAD-B3D3-D54842278224}" type="pres">
      <dgm:prSet presAssocID="{D439C813-5A43-4B3F-AE09-FE616A405CA5}" presName="horz1" presStyleCnt="0"/>
      <dgm:spPr/>
    </dgm:pt>
    <dgm:pt modelId="{E16907DF-DE91-420F-BE69-C267F5EC83F4}" type="pres">
      <dgm:prSet presAssocID="{D439C813-5A43-4B3F-AE09-FE616A405CA5}" presName="tx1" presStyleLbl="revTx" presStyleIdx="0" presStyleCnt="6"/>
      <dgm:spPr/>
      <dgm:t>
        <a:bodyPr/>
        <a:lstStyle/>
        <a:p>
          <a:endParaRPr lang="en-US"/>
        </a:p>
      </dgm:t>
    </dgm:pt>
    <dgm:pt modelId="{A955C79B-51C7-45D3-B182-CB3FB0844579}" type="pres">
      <dgm:prSet presAssocID="{D439C813-5A43-4B3F-AE09-FE616A405CA5}" presName="vert1" presStyleCnt="0"/>
      <dgm:spPr/>
    </dgm:pt>
    <dgm:pt modelId="{C6B53E3F-E924-432F-BE1A-1265C3E9E9CB}" type="pres">
      <dgm:prSet presAssocID="{9F68AA19-5517-476E-9F6E-4DB974156148}" presName="thickLine" presStyleLbl="alignNode1" presStyleIdx="1" presStyleCnt="6" custLinFactNeighborX="-907" custLinFactNeighborY="-62965"/>
      <dgm:spPr/>
    </dgm:pt>
    <dgm:pt modelId="{42106182-3539-4A12-95BA-5D33F8C629F9}" type="pres">
      <dgm:prSet presAssocID="{9F68AA19-5517-476E-9F6E-4DB974156148}" presName="horz1" presStyleCnt="0"/>
      <dgm:spPr/>
    </dgm:pt>
    <dgm:pt modelId="{28053411-39E0-45B7-8763-E43256B62DB5}" type="pres">
      <dgm:prSet presAssocID="{9F68AA19-5517-476E-9F6E-4DB974156148}" presName="tx1" presStyleLbl="revTx" presStyleIdx="1" presStyleCnt="6" custLinFactNeighborX="106" custLinFactNeighborY="-33991"/>
      <dgm:spPr/>
      <dgm:t>
        <a:bodyPr/>
        <a:lstStyle/>
        <a:p>
          <a:endParaRPr lang="en-US"/>
        </a:p>
      </dgm:t>
    </dgm:pt>
    <dgm:pt modelId="{2C983EA2-31AC-4F15-BAF8-898145948296}" type="pres">
      <dgm:prSet presAssocID="{9F68AA19-5517-476E-9F6E-4DB974156148}" presName="vert1" presStyleCnt="0"/>
      <dgm:spPr/>
    </dgm:pt>
    <dgm:pt modelId="{8742379C-4CE1-40AD-A3C9-D1189671DD9C}" type="pres">
      <dgm:prSet presAssocID="{7AFE42E4-949E-4352-9DF6-D52D90F742AF}" presName="thickLine" presStyleLbl="alignNode1" presStyleIdx="2" presStyleCnt="6" custLinFactNeighborY="-81461"/>
      <dgm:spPr/>
    </dgm:pt>
    <dgm:pt modelId="{9173D2B3-9BA8-415A-A364-08B1A7727DA1}" type="pres">
      <dgm:prSet presAssocID="{7AFE42E4-949E-4352-9DF6-D52D90F742AF}" presName="horz1" presStyleCnt="0"/>
      <dgm:spPr/>
    </dgm:pt>
    <dgm:pt modelId="{292D6E12-4078-4D09-9A4B-1AB7A0973E46}" type="pres">
      <dgm:prSet presAssocID="{7AFE42E4-949E-4352-9DF6-D52D90F742AF}" presName="tx1" presStyleLbl="revTx" presStyleIdx="2" presStyleCnt="6"/>
      <dgm:spPr/>
      <dgm:t>
        <a:bodyPr/>
        <a:lstStyle/>
        <a:p>
          <a:endParaRPr lang="en-US"/>
        </a:p>
      </dgm:t>
    </dgm:pt>
    <dgm:pt modelId="{C252A034-2B50-4BF8-B86A-F1A9A2ADDECE}" type="pres">
      <dgm:prSet presAssocID="{7AFE42E4-949E-4352-9DF6-D52D90F742AF}" presName="vert1" presStyleCnt="0"/>
      <dgm:spPr/>
    </dgm:pt>
    <dgm:pt modelId="{DFD4B0F3-54D4-4444-BC49-18E6DA1C6EC2}" type="pres">
      <dgm:prSet presAssocID="{7403C11A-F988-4523-A34F-E191DD416FB5}" presName="thickLine" presStyleLbl="alignNode1" presStyleIdx="3" presStyleCnt="6" custLinFactNeighborX="-634" custLinFactNeighborY="-14163"/>
      <dgm:spPr/>
    </dgm:pt>
    <dgm:pt modelId="{7BF2EA96-F70A-45D9-9A00-120701A840AE}" type="pres">
      <dgm:prSet presAssocID="{7403C11A-F988-4523-A34F-E191DD416FB5}" presName="horz1" presStyleCnt="0"/>
      <dgm:spPr/>
    </dgm:pt>
    <dgm:pt modelId="{7ADBD080-EB7C-4142-A008-C20DC1DB8EB9}" type="pres">
      <dgm:prSet presAssocID="{7403C11A-F988-4523-A34F-E191DD416FB5}" presName="tx1" presStyleLbl="revTx" presStyleIdx="3" presStyleCnt="6" custLinFactY="-100000" custLinFactNeighborY="-108829"/>
      <dgm:spPr/>
      <dgm:t>
        <a:bodyPr/>
        <a:lstStyle/>
        <a:p>
          <a:endParaRPr lang="en-US"/>
        </a:p>
      </dgm:t>
    </dgm:pt>
    <dgm:pt modelId="{5FD87580-4A0E-4152-A298-685608353FA9}" type="pres">
      <dgm:prSet presAssocID="{7403C11A-F988-4523-A34F-E191DD416FB5}" presName="vert1" presStyleCnt="0"/>
      <dgm:spPr/>
    </dgm:pt>
    <dgm:pt modelId="{BD66A916-0955-0348-8C97-802600C7A04E}" type="pres">
      <dgm:prSet presAssocID="{92049F85-B669-BD42-A4B6-601DD9CED322}" presName="thickLine" presStyleLbl="alignNode1" presStyleIdx="4" presStyleCnt="6" custLinFactNeighborX="-106" custLinFactNeighborY="27139"/>
      <dgm:spPr/>
    </dgm:pt>
    <dgm:pt modelId="{319298AB-D04A-7341-8E71-E15A23EC5D33}" type="pres">
      <dgm:prSet presAssocID="{92049F85-B669-BD42-A4B6-601DD9CED322}" presName="horz1" presStyleCnt="0"/>
      <dgm:spPr/>
    </dgm:pt>
    <dgm:pt modelId="{E250C659-9E7B-B743-8D61-934B4E92871E}" type="pres">
      <dgm:prSet presAssocID="{92049F85-B669-BD42-A4B6-601DD9CED322}" presName="tx1" presStyleLbl="revTx" presStyleIdx="4" presStyleCnt="6"/>
      <dgm:spPr/>
      <dgm:t>
        <a:bodyPr/>
        <a:lstStyle/>
        <a:p>
          <a:endParaRPr lang="en-US"/>
        </a:p>
      </dgm:t>
    </dgm:pt>
    <dgm:pt modelId="{69B1D5F8-F557-034D-83FB-898D5F0EB0E1}" type="pres">
      <dgm:prSet presAssocID="{92049F85-B669-BD42-A4B6-601DD9CED322}" presName="vert1" presStyleCnt="0"/>
      <dgm:spPr/>
    </dgm:pt>
    <dgm:pt modelId="{EEB0DCD4-F6E9-384A-B898-F61596F5C5B3}" type="pres">
      <dgm:prSet presAssocID="{C3D02D25-A20E-E84F-A05A-D36483CA3248}" presName="thickLine" presStyleLbl="alignNode1" presStyleIdx="5" presStyleCnt="6"/>
      <dgm:spPr/>
    </dgm:pt>
    <dgm:pt modelId="{141BF063-2185-7A45-8811-17D5A1B244ED}" type="pres">
      <dgm:prSet presAssocID="{C3D02D25-A20E-E84F-A05A-D36483CA3248}" presName="horz1" presStyleCnt="0"/>
      <dgm:spPr/>
    </dgm:pt>
    <dgm:pt modelId="{B7DD65F5-222B-2440-9CD6-C730C672A4D6}" type="pres">
      <dgm:prSet presAssocID="{C3D02D25-A20E-E84F-A05A-D36483CA3248}" presName="tx1" presStyleLbl="revTx" presStyleIdx="5" presStyleCnt="6"/>
      <dgm:spPr/>
      <dgm:t>
        <a:bodyPr/>
        <a:lstStyle/>
        <a:p>
          <a:endParaRPr lang="en-US"/>
        </a:p>
      </dgm:t>
    </dgm:pt>
    <dgm:pt modelId="{19B41B53-9EFC-5846-BF02-2A89796D9C90}" type="pres">
      <dgm:prSet presAssocID="{C3D02D25-A20E-E84F-A05A-D36483CA3248}" presName="vert1" presStyleCnt="0"/>
      <dgm:spPr/>
    </dgm:pt>
  </dgm:ptLst>
  <dgm:cxnLst>
    <dgm:cxn modelId="{02D63553-22A4-4FCD-859C-14790CB91959}" type="presOf" srcId="{7403C11A-F988-4523-A34F-E191DD416FB5}" destId="{7ADBD080-EB7C-4142-A008-C20DC1DB8EB9}" srcOrd="0" destOrd="0" presId="urn:microsoft.com/office/officeart/2008/layout/LinedList"/>
    <dgm:cxn modelId="{0A539F43-4B82-8A46-85E7-F4DC67EE24A2}" srcId="{16010503-42E4-49A7-84BF-9BB9C103B914}" destId="{92049F85-B669-BD42-A4B6-601DD9CED322}" srcOrd="4" destOrd="0" parTransId="{2CCCD31E-0F9A-8442-AE6E-25BB5496665C}" sibTransId="{443AD72A-75CB-EA45-9CFF-281E32DE0D41}"/>
    <dgm:cxn modelId="{208D165B-9E82-4020-A62E-CD16C7342162}" srcId="{16010503-42E4-49A7-84BF-9BB9C103B914}" destId="{7403C11A-F988-4523-A34F-E191DD416FB5}" srcOrd="3" destOrd="0" parTransId="{7EC366B6-59F6-43B7-9A1A-DBF81408603F}" sibTransId="{1C654837-1313-4790-878D-6F0AAA9582FB}"/>
    <dgm:cxn modelId="{096A3295-5B49-9A41-8143-A67D07AC198C}" type="presOf" srcId="{92049F85-B669-BD42-A4B6-601DD9CED322}" destId="{E250C659-9E7B-B743-8D61-934B4E92871E}" srcOrd="0" destOrd="0" presId="urn:microsoft.com/office/officeart/2008/layout/LinedList"/>
    <dgm:cxn modelId="{DE73705D-CFC7-F345-B7BE-62C73D6531A7}" type="presOf" srcId="{C3D02D25-A20E-E84F-A05A-D36483CA3248}" destId="{B7DD65F5-222B-2440-9CD6-C730C672A4D6}" srcOrd="0" destOrd="0" presId="urn:microsoft.com/office/officeart/2008/layout/LinedList"/>
    <dgm:cxn modelId="{54D7B9F0-33C2-4E03-A0A1-C9947E20C4C1}" type="presOf" srcId="{9F68AA19-5517-476E-9F6E-4DB974156148}" destId="{28053411-39E0-45B7-8763-E43256B62DB5}" srcOrd="0" destOrd="0" presId="urn:microsoft.com/office/officeart/2008/layout/LinedList"/>
    <dgm:cxn modelId="{B9A55FD1-6C5A-1045-B07D-986FA5792F32}" srcId="{16010503-42E4-49A7-84BF-9BB9C103B914}" destId="{C3D02D25-A20E-E84F-A05A-D36483CA3248}" srcOrd="5" destOrd="0" parTransId="{B58E3AA9-40E7-DC40-A63E-D9D887257517}" sibTransId="{DC773DEA-406A-674D-A174-E5E51BC4C32F}"/>
    <dgm:cxn modelId="{152E4F50-7AEA-436D-893E-ADAEBB6A4242}" srcId="{16010503-42E4-49A7-84BF-9BB9C103B914}" destId="{9F68AA19-5517-476E-9F6E-4DB974156148}" srcOrd="1" destOrd="0" parTransId="{F16F83B3-755F-4279-B442-4924DE03AD52}" sibTransId="{C3C05EDD-DAB6-4A5A-B3E1-1BB01E206005}"/>
    <dgm:cxn modelId="{7FBA9653-E608-454E-91FC-0F23BF0FBA1D}" srcId="{16010503-42E4-49A7-84BF-9BB9C103B914}" destId="{7AFE42E4-949E-4352-9DF6-D52D90F742AF}" srcOrd="2" destOrd="0" parTransId="{11630212-379A-4F53-9F54-07B8E00F2486}" sibTransId="{413D7ED2-27AB-4421-97B9-1158FC4D2A78}"/>
    <dgm:cxn modelId="{515DC9E9-860B-46DE-AD54-0B8730727AC6}" srcId="{16010503-42E4-49A7-84BF-9BB9C103B914}" destId="{D439C813-5A43-4B3F-AE09-FE616A405CA5}" srcOrd="0" destOrd="0" parTransId="{ACE02A5C-8CCA-422A-8D0A-FD2CA12BCD17}" sibTransId="{34EB2BF4-BCE5-4E3D-9C87-6CED635C0BB2}"/>
    <dgm:cxn modelId="{0D64DCAD-77BA-4326-8C4A-A82651905A9D}" type="presOf" srcId="{D439C813-5A43-4B3F-AE09-FE616A405CA5}" destId="{E16907DF-DE91-420F-BE69-C267F5EC83F4}" srcOrd="0" destOrd="0" presId="urn:microsoft.com/office/officeart/2008/layout/LinedList"/>
    <dgm:cxn modelId="{A5D2EF2C-CAB9-4088-80F9-AFE269C67D5F}" type="presOf" srcId="{7AFE42E4-949E-4352-9DF6-D52D90F742AF}" destId="{292D6E12-4078-4D09-9A4B-1AB7A0973E46}" srcOrd="0" destOrd="0" presId="urn:microsoft.com/office/officeart/2008/layout/LinedList"/>
    <dgm:cxn modelId="{4F426358-668B-4B08-BD1D-CA14C7A6152D}" type="presOf" srcId="{16010503-42E4-49A7-84BF-9BB9C103B914}" destId="{42BCF660-832F-4FDD-B918-EE5C79855BB7}" srcOrd="0" destOrd="0" presId="urn:microsoft.com/office/officeart/2008/layout/LinedList"/>
    <dgm:cxn modelId="{A33C9385-0C96-4382-9277-0095218033CA}" type="presParOf" srcId="{42BCF660-832F-4FDD-B918-EE5C79855BB7}" destId="{92B72F73-4E2C-417B-B6B5-6DCF12BF62B8}" srcOrd="0" destOrd="0" presId="urn:microsoft.com/office/officeart/2008/layout/LinedList"/>
    <dgm:cxn modelId="{D80FF57E-1E86-4C00-AC92-F5B1FF94C7F0}" type="presParOf" srcId="{42BCF660-832F-4FDD-B918-EE5C79855BB7}" destId="{B1173AD0-0FBD-4EAD-B3D3-D54842278224}" srcOrd="1" destOrd="0" presId="urn:microsoft.com/office/officeart/2008/layout/LinedList"/>
    <dgm:cxn modelId="{2B636788-0601-437A-9722-22BBBCBD2394}" type="presParOf" srcId="{B1173AD0-0FBD-4EAD-B3D3-D54842278224}" destId="{E16907DF-DE91-420F-BE69-C267F5EC83F4}" srcOrd="0" destOrd="0" presId="urn:microsoft.com/office/officeart/2008/layout/LinedList"/>
    <dgm:cxn modelId="{838F7FA8-D7B0-4ECA-9B43-C4D8E37BBE83}" type="presParOf" srcId="{B1173AD0-0FBD-4EAD-B3D3-D54842278224}" destId="{A955C79B-51C7-45D3-B182-CB3FB0844579}" srcOrd="1" destOrd="0" presId="urn:microsoft.com/office/officeart/2008/layout/LinedList"/>
    <dgm:cxn modelId="{BC8F61CA-D607-4539-9242-758CAE983B6C}" type="presParOf" srcId="{42BCF660-832F-4FDD-B918-EE5C79855BB7}" destId="{C6B53E3F-E924-432F-BE1A-1265C3E9E9CB}" srcOrd="2" destOrd="0" presId="urn:microsoft.com/office/officeart/2008/layout/LinedList"/>
    <dgm:cxn modelId="{C2EEAEC7-1371-4BEF-8A6F-1C36A971C690}" type="presParOf" srcId="{42BCF660-832F-4FDD-B918-EE5C79855BB7}" destId="{42106182-3539-4A12-95BA-5D33F8C629F9}" srcOrd="3" destOrd="0" presId="urn:microsoft.com/office/officeart/2008/layout/LinedList"/>
    <dgm:cxn modelId="{AC39E0EB-D2A7-4E66-B4EA-1A94D74CC35F}" type="presParOf" srcId="{42106182-3539-4A12-95BA-5D33F8C629F9}" destId="{28053411-39E0-45B7-8763-E43256B62DB5}" srcOrd="0" destOrd="0" presId="urn:microsoft.com/office/officeart/2008/layout/LinedList"/>
    <dgm:cxn modelId="{177E2011-C1CD-4101-B77F-1A3DF4DDD3F3}" type="presParOf" srcId="{42106182-3539-4A12-95BA-5D33F8C629F9}" destId="{2C983EA2-31AC-4F15-BAF8-898145948296}" srcOrd="1" destOrd="0" presId="urn:microsoft.com/office/officeart/2008/layout/LinedList"/>
    <dgm:cxn modelId="{32D3676E-EB40-4C6B-950A-D6E979B4BF00}" type="presParOf" srcId="{42BCF660-832F-4FDD-B918-EE5C79855BB7}" destId="{8742379C-4CE1-40AD-A3C9-D1189671DD9C}" srcOrd="4" destOrd="0" presId="urn:microsoft.com/office/officeart/2008/layout/LinedList"/>
    <dgm:cxn modelId="{5753D8B9-C6A9-4680-B556-E1F3434D7131}" type="presParOf" srcId="{42BCF660-832F-4FDD-B918-EE5C79855BB7}" destId="{9173D2B3-9BA8-415A-A364-08B1A7727DA1}" srcOrd="5" destOrd="0" presId="urn:microsoft.com/office/officeart/2008/layout/LinedList"/>
    <dgm:cxn modelId="{666F6036-5E42-4BE5-96AD-A54336453349}" type="presParOf" srcId="{9173D2B3-9BA8-415A-A364-08B1A7727DA1}" destId="{292D6E12-4078-4D09-9A4B-1AB7A0973E46}" srcOrd="0" destOrd="0" presId="urn:microsoft.com/office/officeart/2008/layout/LinedList"/>
    <dgm:cxn modelId="{27616B67-1767-4100-A483-680A0AC548F3}" type="presParOf" srcId="{9173D2B3-9BA8-415A-A364-08B1A7727DA1}" destId="{C252A034-2B50-4BF8-B86A-F1A9A2ADDECE}" srcOrd="1" destOrd="0" presId="urn:microsoft.com/office/officeart/2008/layout/LinedList"/>
    <dgm:cxn modelId="{5F7135C4-50C1-4408-8080-504F248CEB5F}" type="presParOf" srcId="{42BCF660-832F-4FDD-B918-EE5C79855BB7}" destId="{DFD4B0F3-54D4-4444-BC49-18E6DA1C6EC2}" srcOrd="6" destOrd="0" presId="urn:microsoft.com/office/officeart/2008/layout/LinedList"/>
    <dgm:cxn modelId="{F7574B77-6F77-484D-B510-605499F88159}" type="presParOf" srcId="{42BCF660-832F-4FDD-B918-EE5C79855BB7}" destId="{7BF2EA96-F70A-45D9-9A00-120701A840AE}" srcOrd="7" destOrd="0" presId="urn:microsoft.com/office/officeart/2008/layout/LinedList"/>
    <dgm:cxn modelId="{CE5E5986-B61D-4456-95FD-F7E8A18648E6}" type="presParOf" srcId="{7BF2EA96-F70A-45D9-9A00-120701A840AE}" destId="{7ADBD080-EB7C-4142-A008-C20DC1DB8EB9}" srcOrd="0" destOrd="0" presId="urn:microsoft.com/office/officeart/2008/layout/LinedList"/>
    <dgm:cxn modelId="{5E3B6F81-C830-4918-986E-C8409A9C3CC7}" type="presParOf" srcId="{7BF2EA96-F70A-45D9-9A00-120701A840AE}" destId="{5FD87580-4A0E-4152-A298-685608353FA9}" srcOrd="1" destOrd="0" presId="urn:microsoft.com/office/officeart/2008/layout/LinedList"/>
    <dgm:cxn modelId="{127A6B17-80F7-0640-A605-012C4FC38BD0}" type="presParOf" srcId="{42BCF660-832F-4FDD-B918-EE5C79855BB7}" destId="{BD66A916-0955-0348-8C97-802600C7A04E}" srcOrd="8" destOrd="0" presId="urn:microsoft.com/office/officeart/2008/layout/LinedList"/>
    <dgm:cxn modelId="{CB147715-6D55-7348-9E3B-0D52731D8A8C}" type="presParOf" srcId="{42BCF660-832F-4FDD-B918-EE5C79855BB7}" destId="{319298AB-D04A-7341-8E71-E15A23EC5D33}" srcOrd="9" destOrd="0" presId="urn:microsoft.com/office/officeart/2008/layout/LinedList"/>
    <dgm:cxn modelId="{B94424CC-9800-9F42-A97B-CB3E01A2BAE7}" type="presParOf" srcId="{319298AB-D04A-7341-8E71-E15A23EC5D33}" destId="{E250C659-9E7B-B743-8D61-934B4E92871E}" srcOrd="0" destOrd="0" presId="urn:microsoft.com/office/officeart/2008/layout/LinedList"/>
    <dgm:cxn modelId="{EB81B093-C586-9C44-8B18-72B17F6C6708}" type="presParOf" srcId="{319298AB-D04A-7341-8E71-E15A23EC5D33}" destId="{69B1D5F8-F557-034D-83FB-898D5F0EB0E1}" srcOrd="1" destOrd="0" presId="urn:microsoft.com/office/officeart/2008/layout/LinedList"/>
    <dgm:cxn modelId="{18C3437D-2A17-4D41-95BE-2D06D0A456A0}" type="presParOf" srcId="{42BCF660-832F-4FDD-B918-EE5C79855BB7}" destId="{EEB0DCD4-F6E9-384A-B898-F61596F5C5B3}" srcOrd="10" destOrd="0" presId="urn:microsoft.com/office/officeart/2008/layout/LinedList"/>
    <dgm:cxn modelId="{1045A76D-3B37-EC48-95A7-637A6BAFC2AA}" type="presParOf" srcId="{42BCF660-832F-4FDD-B918-EE5C79855BB7}" destId="{141BF063-2185-7A45-8811-17D5A1B244ED}" srcOrd="11" destOrd="0" presId="urn:microsoft.com/office/officeart/2008/layout/LinedList"/>
    <dgm:cxn modelId="{82467730-2E84-8540-A054-B1216F27BB28}" type="presParOf" srcId="{141BF063-2185-7A45-8811-17D5A1B244ED}" destId="{B7DD65F5-222B-2440-9CD6-C730C672A4D6}" srcOrd="0" destOrd="0" presId="urn:microsoft.com/office/officeart/2008/layout/LinedList"/>
    <dgm:cxn modelId="{5C107EF8-1319-BC48-8396-AE8B8283D614}" type="presParOf" srcId="{141BF063-2185-7A45-8811-17D5A1B244ED}" destId="{19B41B53-9EFC-5846-BF02-2A89796D9C9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72F73-4E2C-417B-B6B5-6DCF12BF62B8}">
      <dsp:nvSpPr>
        <dsp:cNvPr id="0" name=""/>
        <dsp:cNvSpPr/>
      </dsp:nvSpPr>
      <dsp:spPr>
        <a:xfrm>
          <a:off x="0" y="2478"/>
          <a:ext cx="104210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6907DF-DE91-420F-BE69-C267F5EC83F4}">
      <dsp:nvSpPr>
        <dsp:cNvPr id="0" name=""/>
        <dsp:cNvSpPr/>
      </dsp:nvSpPr>
      <dsp:spPr>
        <a:xfrm>
          <a:off x="0" y="2478"/>
          <a:ext cx="10421037" cy="845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n-US" sz="1200" kern="1200" dirty="0">
            <a:solidFill>
              <a:schemeClr val="accent2">
                <a:lumMod val="50000"/>
              </a:schemeClr>
            </a:solidFill>
          </a:endParaRPr>
        </a:p>
      </dsp:txBody>
      <dsp:txXfrm>
        <a:off x="0" y="2478"/>
        <a:ext cx="10421037" cy="845080"/>
      </dsp:txXfrm>
    </dsp:sp>
    <dsp:sp modelId="{C6B53E3F-E924-432F-BE1A-1265C3E9E9CB}">
      <dsp:nvSpPr>
        <dsp:cNvPr id="0" name=""/>
        <dsp:cNvSpPr/>
      </dsp:nvSpPr>
      <dsp:spPr>
        <a:xfrm>
          <a:off x="0" y="315453"/>
          <a:ext cx="104210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053411-39E0-45B7-8763-E43256B62DB5}">
      <dsp:nvSpPr>
        <dsp:cNvPr id="0" name=""/>
        <dsp:cNvSpPr/>
      </dsp:nvSpPr>
      <dsp:spPr>
        <a:xfrm>
          <a:off x="0" y="560307"/>
          <a:ext cx="10421037" cy="845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n-GB" sz="1200" kern="1200" dirty="0"/>
        </a:p>
        <a:p>
          <a:pPr lvl="0" algn="l" defTabSz="533400">
            <a:lnSpc>
              <a:spcPct val="90000"/>
            </a:lnSpc>
            <a:spcBef>
              <a:spcPct val="0"/>
            </a:spcBef>
            <a:spcAft>
              <a:spcPct val="35000"/>
            </a:spcAft>
          </a:pPr>
          <a:r>
            <a:rPr lang="en-GB" sz="1200" kern="1200" dirty="0"/>
            <a:t>World Health Organisation (WHO). </a:t>
          </a:r>
          <a:r>
            <a:rPr lang="en-GB" sz="1200" u="sng" kern="1200" dirty="0">
              <a:hlinkClick xmlns:r="http://schemas.openxmlformats.org/officeDocument/2006/relationships" r:id="rId1"/>
            </a:rPr>
            <a:t>www.who.int</a:t>
          </a:r>
          <a:endParaRPr lang="en-GB" sz="1200" u="sng" kern="1200" dirty="0"/>
        </a:p>
        <a:p>
          <a:pPr lvl="0" algn="l" defTabSz="533400">
            <a:lnSpc>
              <a:spcPct val="90000"/>
            </a:lnSpc>
            <a:spcBef>
              <a:spcPct val="0"/>
            </a:spcBef>
            <a:spcAft>
              <a:spcPct val="35000"/>
            </a:spcAft>
          </a:pPr>
          <a:endParaRPr lang="en-US" sz="1900" kern="1200" dirty="0"/>
        </a:p>
      </dsp:txBody>
      <dsp:txXfrm>
        <a:off x="0" y="560307"/>
        <a:ext cx="10421037" cy="845080"/>
      </dsp:txXfrm>
    </dsp:sp>
    <dsp:sp modelId="{8742379C-4CE1-40AD-A3C9-D1189671DD9C}">
      <dsp:nvSpPr>
        <dsp:cNvPr id="0" name=""/>
        <dsp:cNvSpPr/>
      </dsp:nvSpPr>
      <dsp:spPr>
        <a:xfrm>
          <a:off x="0" y="1004227"/>
          <a:ext cx="104210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2D6E12-4078-4D09-9A4B-1AB7A0973E46}">
      <dsp:nvSpPr>
        <dsp:cNvPr id="0" name=""/>
        <dsp:cNvSpPr/>
      </dsp:nvSpPr>
      <dsp:spPr>
        <a:xfrm>
          <a:off x="0" y="1692638"/>
          <a:ext cx="10421037" cy="845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lvl="0" algn="l" defTabSz="1733550">
            <a:lnSpc>
              <a:spcPct val="90000"/>
            </a:lnSpc>
            <a:spcBef>
              <a:spcPct val="0"/>
            </a:spcBef>
            <a:spcAft>
              <a:spcPct val="35000"/>
            </a:spcAft>
          </a:pPr>
          <a:endParaRPr lang="en-US" sz="3900" kern="1200" dirty="0"/>
        </a:p>
      </dsp:txBody>
      <dsp:txXfrm>
        <a:off x="0" y="1692638"/>
        <a:ext cx="10421037" cy="845080"/>
      </dsp:txXfrm>
    </dsp:sp>
    <dsp:sp modelId="{DFD4B0F3-54D4-4444-BC49-18E6DA1C6EC2}">
      <dsp:nvSpPr>
        <dsp:cNvPr id="0" name=""/>
        <dsp:cNvSpPr/>
      </dsp:nvSpPr>
      <dsp:spPr>
        <a:xfrm>
          <a:off x="0" y="2418030"/>
          <a:ext cx="104210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DBD080-EB7C-4142-A008-C20DC1DB8EB9}">
      <dsp:nvSpPr>
        <dsp:cNvPr id="0" name=""/>
        <dsp:cNvSpPr/>
      </dsp:nvSpPr>
      <dsp:spPr>
        <a:xfrm>
          <a:off x="0" y="772946"/>
          <a:ext cx="10421037" cy="845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n-GB" sz="1200" kern="1200" dirty="0"/>
        </a:p>
        <a:p>
          <a:pPr lvl="0" algn="l" defTabSz="533400">
            <a:lnSpc>
              <a:spcPct val="90000"/>
            </a:lnSpc>
            <a:spcBef>
              <a:spcPct val="0"/>
            </a:spcBef>
            <a:spcAft>
              <a:spcPct val="35000"/>
            </a:spcAft>
          </a:pPr>
          <a:endParaRPr lang="en-GB" sz="1200" b="0" i="0" u="none" kern="1200" dirty="0"/>
        </a:p>
        <a:p>
          <a:pPr lvl="0" algn="l" defTabSz="533400">
            <a:lnSpc>
              <a:spcPct val="90000"/>
            </a:lnSpc>
            <a:spcBef>
              <a:spcPct val="0"/>
            </a:spcBef>
            <a:spcAft>
              <a:spcPct val="35000"/>
            </a:spcAft>
          </a:pPr>
          <a:r>
            <a:rPr lang="en-GB" sz="1200" b="0" i="0" u="none" kern="1200" dirty="0" err="1"/>
            <a:t>Madhi</a:t>
          </a:r>
          <a:r>
            <a:rPr lang="en-GB" sz="1200" b="0" i="0" u="none" kern="1200" dirty="0"/>
            <a:t>, S. A. </a:t>
          </a:r>
          <a:r>
            <a:rPr lang="en-GB" sz="1200" b="0" i="1" u="none" kern="1200" dirty="0"/>
            <a:t>et al.</a:t>
          </a:r>
          <a:r>
            <a:rPr lang="en-GB" sz="1200" b="0" i="0" u="none" kern="1200" dirty="0"/>
            <a:t> Preprint at </a:t>
          </a:r>
          <a:r>
            <a:rPr lang="en-GB" sz="1200" b="0" i="0" u="none" kern="1200" dirty="0" err="1"/>
            <a:t>medRxiv</a:t>
          </a:r>
          <a:r>
            <a:rPr lang="en-GB" sz="1200" b="0" i="0" u="none" kern="1200" dirty="0"/>
            <a:t> </a:t>
          </a:r>
          <a:r>
            <a:rPr lang="en-GB" sz="1200" b="0" i="0" kern="1200" dirty="0">
              <a:hlinkClick xmlns:r="http://schemas.openxmlformats.org/officeDocument/2006/relationships" r:id="rId2"/>
            </a:rPr>
            <a:t>https://doi.org/10.1101/2021.02.10.21251247</a:t>
          </a:r>
          <a:r>
            <a:rPr lang="en-GB" sz="1200" b="0" i="0" u="none" kern="1200" dirty="0"/>
            <a:t> (2021), included in</a:t>
          </a:r>
        </a:p>
        <a:p>
          <a:pPr lvl="0" algn="l" defTabSz="533400">
            <a:lnSpc>
              <a:spcPct val="90000"/>
            </a:lnSpc>
            <a:spcBef>
              <a:spcPct val="0"/>
            </a:spcBef>
            <a:spcAft>
              <a:spcPct val="35000"/>
            </a:spcAft>
          </a:pPr>
          <a:r>
            <a:rPr lang="en-GB" sz="1200" b="0" i="0" u="none" kern="1200" dirty="0"/>
            <a:t>Nature Medicine ‘Why vaccines are so difficult to compare’ </a:t>
          </a:r>
          <a:r>
            <a:rPr lang="en-GB" sz="1200" b="0" i="0" u="none" kern="1200" dirty="0">
              <a:hlinkClick xmlns:r="http://schemas.openxmlformats.org/officeDocument/2006/relationships" r:id="rId3"/>
            </a:rPr>
            <a:t>https://www.nature.com/articles/d41586-021-00409-0</a:t>
          </a:r>
          <a:r>
            <a:rPr lang="en-GB" sz="1200" b="0" i="0" u="none" kern="1200" dirty="0"/>
            <a:t> </a:t>
          </a:r>
        </a:p>
        <a:p>
          <a:pPr lvl="0" algn="l" defTabSz="533400">
            <a:lnSpc>
              <a:spcPct val="90000"/>
            </a:lnSpc>
            <a:spcBef>
              <a:spcPct val="0"/>
            </a:spcBef>
            <a:spcAft>
              <a:spcPct val="35000"/>
            </a:spcAft>
          </a:pPr>
          <a:endParaRPr lang="en-GB" sz="1200" b="0" i="0" u="none" kern="1200" dirty="0"/>
        </a:p>
        <a:p>
          <a:pPr lvl="0" algn="l" defTabSz="533400">
            <a:lnSpc>
              <a:spcPct val="90000"/>
            </a:lnSpc>
            <a:spcBef>
              <a:spcPct val="0"/>
            </a:spcBef>
            <a:spcAft>
              <a:spcPct val="35000"/>
            </a:spcAft>
          </a:pPr>
          <a:r>
            <a:rPr lang="en-GB" sz="1200" b="0" i="0" u="none" kern="1200" dirty="0"/>
            <a:t>Allergy UK Covid-19 Vaccine. </a:t>
          </a:r>
          <a:r>
            <a:rPr lang="en-GB" sz="1200" b="0" i="0" u="none" kern="1200" dirty="0">
              <a:hlinkClick xmlns:r="http://schemas.openxmlformats.org/officeDocument/2006/relationships" r:id="rId4"/>
            </a:rPr>
            <a:t>https://www.allergyuk.org/about/latest-news/1374-allergy-and-the-coronavirus-covid19-vaccine</a:t>
          </a:r>
          <a:r>
            <a:rPr lang="en-GB" sz="1200" b="0" i="0" u="none" kern="1200" dirty="0"/>
            <a:t> </a:t>
          </a:r>
        </a:p>
        <a:p>
          <a:pPr lvl="0" algn="l" defTabSz="533400">
            <a:lnSpc>
              <a:spcPct val="90000"/>
            </a:lnSpc>
            <a:spcBef>
              <a:spcPct val="0"/>
            </a:spcBef>
            <a:spcAft>
              <a:spcPct val="35000"/>
            </a:spcAft>
          </a:pPr>
          <a:endParaRPr lang="en-GB" sz="1200" b="0" i="0" u="none" kern="1200" dirty="0"/>
        </a:p>
        <a:p>
          <a:pPr lvl="0" algn="l" defTabSz="533400">
            <a:lnSpc>
              <a:spcPct val="90000"/>
            </a:lnSpc>
            <a:spcBef>
              <a:spcPct val="0"/>
            </a:spcBef>
            <a:spcAft>
              <a:spcPct val="35000"/>
            </a:spcAft>
          </a:pPr>
          <a:r>
            <a:rPr lang="en-GB" sz="1200" b="0" i="0" u="none" kern="1200" dirty="0"/>
            <a:t>Approval statement on vaccines UK. </a:t>
          </a:r>
          <a:r>
            <a:rPr lang="en-GB" sz="1200" b="0" i="0" u="none" kern="1200" dirty="0">
              <a:hlinkClick xmlns:r="http://schemas.openxmlformats.org/officeDocument/2006/relationships" r:id="rId5"/>
            </a:rPr>
            <a:t>https://www.allergyuk.org/about/latest-news/1386-mhra-statement-on-the-approval-of-the-oxfordastrazeneca-vaccine-and-update-on-the-use-of-the-pfizerbiontech-vaccine</a:t>
          </a:r>
          <a:r>
            <a:rPr lang="en-GB" sz="1200" b="0" i="0" u="none" kern="1200" dirty="0"/>
            <a:t> </a:t>
          </a:r>
        </a:p>
        <a:p>
          <a:pPr lvl="0" algn="l" defTabSz="533400">
            <a:lnSpc>
              <a:spcPct val="90000"/>
            </a:lnSpc>
            <a:spcBef>
              <a:spcPct val="0"/>
            </a:spcBef>
            <a:spcAft>
              <a:spcPct val="35000"/>
            </a:spcAft>
          </a:pPr>
          <a:endParaRPr lang="en-GB" sz="1200" b="0" i="0" u="none" kern="1200" dirty="0"/>
        </a:p>
        <a:p>
          <a:pPr lvl="0" algn="l" defTabSz="533400">
            <a:lnSpc>
              <a:spcPct val="90000"/>
            </a:lnSpc>
            <a:spcBef>
              <a:spcPct val="0"/>
            </a:spcBef>
            <a:spcAft>
              <a:spcPct val="35000"/>
            </a:spcAft>
          </a:pPr>
          <a:r>
            <a:rPr lang="en-GB" sz="1200" b="0" i="0" u="none" kern="1200" dirty="0"/>
            <a:t>COVID Protocols </a:t>
          </a:r>
          <a:r>
            <a:rPr lang="en-GB" sz="1200" b="0" i="0" u="none" kern="1200" dirty="0">
              <a:hlinkClick xmlns:r="http://schemas.openxmlformats.org/officeDocument/2006/relationships" r:id="rId6"/>
            </a:rPr>
            <a:t>https://covidprotocols.org/en/quick-guides</a:t>
          </a:r>
          <a:r>
            <a:rPr lang="en-GB" sz="1200" b="0" i="0" u="none" kern="1200" dirty="0"/>
            <a:t>, </a:t>
          </a:r>
        </a:p>
        <a:p>
          <a:pPr lvl="0" algn="l" defTabSz="533400">
            <a:lnSpc>
              <a:spcPct val="90000"/>
            </a:lnSpc>
            <a:spcBef>
              <a:spcPct val="0"/>
            </a:spcBef>
            <a:spcAft>
              <a:spcPct val="35000"/>
            </a:spcAft>
          </a:pPr>
          <a:r>
            <a:rPr lang="en-GB" sz="1200" b="0" i="0" u="none" kern="1200" dirty="0"/>
            <a:t>Clinical overview </a:t>
          </a:r>
          <a:r>
            <a:rPr lang="en-GB" sz="1200" b="0" i="0" u="none" kern="1200" dirty="0">
              <a:hlinkClick xmlns:r="http://schemas.openxmlformats.org/officeDocument/2006/relationships" r:id="rId7"/>
            </a:rPr>
            <a:t>https://covidprotocols.org/en/chapters/covid-overview/?highlight=primary%20care%20guide</a:t>
          </a:r>
          <a:endParaRPr lang="en-GB" sz="1200" b="0" i="0" u="none" kern="1200" dirty="0"/>
        </a:p>
        <a:p>
          <a:pPr lvl="0" algn="l" defTabSz="533400">
            <a:lnSpc>
              <a:spcPct val="90000"/>
            </a:lnSpc>
            <a:spcBef>
              <a:spcPct val="0"/>
            </a:spcBef>
            <a:spcAft>
              <a:spcPct val="35000"/>
            </a:spcAft>
          </a:pPr>
          <a:endParaRPr lang="en-GB" sz="1200" b="0" i="0" u="none" kern="1200" dirty="0"/>
        </a:p>
        <a:p>
          <a:pPr lvl="0" algn="l" defTabSz="533400">
            <a:lnSpc>
              <a:spcPct val="90000"/>
            </a:lnSpc>
            <a:spcBef>
              <a:spcPct val="0"/>
            </a:spcBef>
            <a:spcAft>
              <a:spcPct val="35000"/>
            </a:spcAft>
          </a:pPr>
          <a:r>
            <a:rPr lang="en-GB" sz="1200" b="0" i="0" u="none" kern="1200" dirty="0"/>
            <a:t>COVID-19, NCD etc. clinical guides, modules and tools. </a:t>
          </a:r>
          <a:r>
            <a:rPr lang="en-GB" sz="1200" b="0" i="0" u="none" kern="1200" dirty="0">
              <a:hlinkClick xmlns:r="http://schemas.openxmlformats.org/officeDocument/2006/relationships" r:id="rId8"/>
            </a:rPr>
            <a:t>http://comdis-hsd.leeds.ac.uk</a:t>
          </a:r>
          <a:r>
            <a:rPr lang="en-GB" sz="1200" b="0" i="0" u="none" kern="1200" dirty="0"/>
            <a:t>   </a:t>
          </a:r>
        </a:p>
      </dsp:txBody>
      <dsp:txXfrm>
        <a:off x="0" y="772946"/>
        <a:ext cx="10421037" cy="845080"/>
      </dsp:txXfrm>
    </dsp:sp>
    <dsp:sp modelId="{BD66A916-0955-0348-8C97-802600C7A04E}">
      <dsp:nvSpPr>
        <dsp:cNvPr id="0" name=""/>
        <dsp:cNvSpPr/>
      </dsp:nvSpPr>
      <dsp:spPr>
        <a:xfrm>
          <a:off x="0" y="3612145"/>
          <a:ext cx="104210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50C659-9E7B-B743-8D61-934B4E92871E}">
      <dsp:nvSpPr>
        <dsp:cNvPr id="0" name=""/>
        <dsp:cNvSpPr/>
      </dsp:nvSpPr>
      <dsp:spPr>
        <a:xfrm>
          <a:off x="0" y="3382799"/>
          <a:ext cx="10421037" cy="845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lvl="0" algn="l" defTabSz="1733550">
            <a:lnSpc>
              <a:spcPct val="90000"/>
            </a:lnSpc>
            <a:spcBef>
              <a:spcPct val="0"/>
            </a:spcBef>
            <a:spcAft>
              <a:spcPct val="35000"/>
            </a:spcAft>
          </a:pPr>
          <a:endParaRPr lang="en-GB" sz="3900" kern="1200" dirty="0"/>
        </a:p>
      </dsp:txBody>
      <dsp:txXfrm>
        <a:off x="0" y="3382799"/>
        <a:ext cx="10421037" cy="845080"/>
      </dsp:txXfrm>
    </dsp:sp>
    <dsp:sp modelId="{EEB0DCD4-F6E9-384A-B898-F61596F5C5B3}">
      <dsp:nvSpPr>
        <dsp:cNvPr id="0" name=""/>
        <dsp:cNvSpPr/>
      </dsp:nvSpPr>
      <dsp:spPr>
        <a:xfrm>
          <a:off x="0" y="4227879"/>
          <a:ext cx="104210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DD65F5-222B-2440-9CD6-C730C672A4D6}">
      <dsp:nvSpPr>
        <dsp:cNvPr id="0" name=""/>
        <dsp:cNvSpPr/>
      </dsp:nvSpPr>
      <dsp:spPr>
        <a:xfrm>
          <a:off x="0" y="4227879"/>
          <a:ext cx="10421037" cy="845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GB" sz="1600" b="0" kern="1200" dirty="0">
              <a:latin typeface="Arial" panose="020B0604020202020204" pitchFamily="34" charset="0"/>
              <a:cs typeface="Times New Roman" panose="02020603050405020304" pitchFamily="18" charset="0"/>
            </a:rPr>
            <a:t>India vaccine information,</a:t>
          </a:r>
          <a:r>
            <a:rPr lang="en-GB" sz="1600" b="0" kern="1200" dirty="0"/>
            <a:t> </a:t>
          </a:r>
          <a:r>
            <a:rPr lang="en-GB" sz="1600" kern="1200" dirty="0"/>
            <a:t>questions and answers: </a:t>
          </a:r>
          <a:r>
            <a:rPr lang="en-GB" sz="1600" u="sng" kern="1200" dirty="0">
              <a:hlinkClick xmlns:r="http://schemas.openxmlformats.org/officeDocument/2006/relationships" r:id="rId9"/>
            </a:rPr>
            <a:t>https://www.mohfw.gov.in/covid_vaccination/vaccination/index.html</a:t>
          </a:r>
          <a:r>
            <a:rPr lang="en-GB" sz="1600" kern="1200" dirty="0"/>
            <a:t> </a:t>
          </a:r>
        </a:p>
      </dsp:txBody>
      <dsp:txXfrm>
        <a:off x="0" y="4227879"/>
        <a:ext cx="10421037" cy="84508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B9BCA-5851-4093-89AE-0FA23B5A1F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A1B8F4-4303-430D-AF0C-52C29F78F6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C80AE1-D274-4414-BF90-B2BCA89B157C}"/>
              </a:ext>
            </a:extLst>
          </p:cNvPr>
          <p:cNvSpPr>
            <a:spLocks noGrp="1"/>
          </p:cNvSpPr>
          <p:nvPr>
            <p:ph type="dt" sz="half" idx="10"/>
          </p:nvPr>
        </p:nvSpPr>
        <p:spPr/>
        <p:txBody>
          <a:bodyPr/>
          <a:lstStyle/>
          <a:p>
            <a:fld id="{91B8E08E-504C-47C4-BBFB-0624CCA65D20}" type="datetimeFigureOut">
              <a:rPr lang="en-US" smtClean="0"/>
              <a:t>13-Apr-21</a:t>
            </a:fld>
            <a:endParaRPr lang="en-US"/>
          </a:p>
        </p:txBody>
      </p:sp>
      <p:sp>
        <p:nvSpPr>
          <p:cNvPr id="5" name="Footer Placeholder 4">
            <a:extLst>
              <a:ext uri="{FF2B5EF4-FFF2-40B4-BE49-F238E27FC236}">
                <a16:creationId xmlns:a16="http://schemas.microsoft.com/office/drawing/2014/main" id="{964755B4-CAE9-487A-9F4C-52B9FEF185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B2B400-BE67-4AD4-BDED-882513305781}"/>
              </a:ext>
            </a:extLst>
          </p:cNvPr>
          <p:cNvSpPr>
            <a:spLocks noGrp="1"/>
          </p:cNvSpPr>
          <p:nvPr>
            <p:ph type="sldNum" sz="quarter" idx="12"/>
          </p:nvPr>
        </p:nvSpPr>
        <p:spPr/>
        <p:txBody>
          <a:bodyPr/>
          <a:lstStyle/>
          <a:p>
            <a:fld id="{0B923D0D-B605-4E23-8C06-DBAAB1443B33}" type="slidenum">
              <a:rPr lang="en-US" smtClean="0"/>
              <a:t>‹#›</a:t>
            </a:fld>
            <a:endParaRPr lang="en-US"/>
          </a:p>
        </p:txBody>
      </p:sp>
    </p:spTree>
    <p:extLst>
      <p:ext uri="{BB962C8B-B14F-4D97-AF65-F5344CB8AC3E}">
        <p14:creationId xmlns:p14="http://schemas.microsoft.com/office/powerpoint/2010/main" val="2528376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987C0-7C1B-4725-9BEA-EDE35CFAC1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AA2D63-D4C7-4861-86A8-6C06C609FB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649E97-663B-4D34-B63F-1818A8C88A05}"/>
              </a:ext>
            </a:extLst>
          </p:cNvPr>
          <p:cNvSpPr>
            <a:spLocks noGrp="1"/>
          </p:cNvSpPr>
          <p:nvPr>
            <p:ph type="dt" sz="half" idx="10"/>
          </p:nvPr>
        </p:nvSpPr>
        <p:spPr/>
        <p:txBody>
          <a:bodyPr/>
          <a:lstStyle/>
          <a:p>
            <a:fld id="{91B8E08E-504C-47C4-BBFB-0624CCA65D20}" type="datetimeFigureOut">
              <a:rPr lang="en-US" smtClean="0"/>
              <a:t>13-Apr-21</a:t>
            </a:fld>
            <a:endParaRPr lang="en-US"/>
          </a:p>
        </p:txBody>
      </p:sp>
      <p:sp>
        <p:nvSpPr>
          <p:cNvPr id="5" name="Footer Placeholder 4">
            <a:extLst>
              <a:ext uri="{FF2B5EF4-FFF2-40B4-BE49-F238E27FC236}">
                <a16:creationId xmlns:a16="http://schemas.microsoft.com/office/drawing/2014/main" id="{6DBF37C6-D007-4F64-87B3-8070512139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9AF606-676E-4885-A247-EAAEE1B024E0}"/>
              </a:ext>
            </a:extLst>
          </p:cNvPr>
          <p:cNvSpPr>
            <a:spLocks noGrp="1"/>
          </p:cNvSpPr>
          <p:nvPr>
            <p:ph type="sldNum" sz="quarter" idx="12"/>
          </p:nvPr>
        </p:nvSpPr>
        <p:spPr/>
        <p:txBody>
          <a:bodyPr/>
          <a:lstStyle/>
          <a:p>
            <a:fld id="{0B923D0D-B605-4E23-8C06-DBAAB1443B33}" type="slidenum">
              <a:rPr lang="en-US" smtClean="0"/>
              <a:t>‹#›</a:t>
            </a:fld>
            <a:endParaRPr lang="en-US"/>
          </a:p>
        </p:txBody>
      </p:sp>
    </p:spTree>
    <p:extLst>
      <p:ext uri="{BB962C8B-B14F-4D97-AF65-F5344CB8AC3E}">
        <p14:creationId xmlns:p14="http://schemas.microsoft.com/office/powerpoint/2010/main" val="680149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2B40DE-4E18-4F18-8CED-7A32F4AF2D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05C675-49D9-468E-B61D-46CBEE556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321F4B-B564-43C8-9EA2-3C35A61AA0FB}"/>
              </a:ext>
            </a:extLst>
          </p:cNvPr>
          <p:cNvSpPr>
            <a:spLocks noGrp="1"/>
          </p:cNvSpPr>
          <p:nvPr>
            <p:ph type="dt" sz="half" idx="10"/>
          </p:nvPr>
        </p:nvSpPr>
        <p:spPr/>
        <p:txBody>
          <a:bodyPr/>
          <a:lstStyle/>
          <a:p>
            <a:fld id="{91B8E08E-504C-47C4-BBFB-0624CCA65D20}" type="datetimeFigureOut">
              <a:rPr lang="en-US" smtClean="0"/>
              <a:t>13-Apr-21</a:t>
            </a:fld>
            <a:endParaRPr lang="en-US"/>
          </a:p>
        </p:txBody>
      </p:sp>
      <p:sp>
        <p:nvSpPr>
          <p:cNvPr id="5" name="Footer Placeholder 4">
            <a:extLst>
              <a:ext uri="{FF2B5EF4-FFF2-40B4-BE49-F238E27FC236}">
                <a16:creationId xmlns:a16="http://schemas.microsoft.com/office/drawing/2014/main" id="{3C712798-2A24-40B7-A9C8-6FECC0C2EB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FACAD7-A1B2-422A-8E0C-C6D4D1282D3C}"/>
              </a:ext>
            </a:extLst>
          </p:cNvPr>
          <p:cNvSpPr>
            <a:spLocks noGrp="1"/>
          </p:cNvSpPr>
          <p:nvPr>
            <p:ph type="sldNum" sz="quarter" idx="12"/>
          </p:nvPr>
        </p:nvSpPr>
        <p:spPr/>
        <p:txBody>
          <a:bodyPr/>
          <a:lstStyle/>
          <a:p>
            <a:fld id="{0B923D0D-B605-4E23-8C06-DBAAB1443B33}" type="slidenum">
              <a:rPr lang="en-US" smtClean="0"/>
              <a:t>‹#›</a:t>
            </a:fld>
            <a:endParaRPr lang="en-US"/>
          </a:p>
        </p:txBody>
      </p:sp>
    </p:spTree>
    <p:extLst>
      <p:ext uri="{BB962C8B-B14F-4D97-AF65-F5344CB8AC3E}">
        <p14:creationId xmlns:p14="http://schemas.microsoft.com/office/powerpoint/2010/main" val="2061051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90B40-4047-4B60-84E9-0AA19CCEDE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5A027E-F1A1-4908-901B-55D4A3B020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E96B7F-E9A4-4263-933E-6C641B67F551}"/>
              </a:ext>
            </a:extLst>
          </p:cNvPr>
          <p:cNvSpPr>
            <a:spLocks noGrp="1"/>
          </p:cNvSpPr>
          <p:nvPr>
            <p:ph type="dt" sz="half" idx="10"/>
          </p:nvPr>
        </p:nvSpPr>
        <p:spPr/>
        <p:txBody>
          <a:bodyPr/>
          <a:lstStyle/>
          <a:p>
            <a:fld id="{91B8E08E-504C-47C4-BBFB-0624CCA65D20}" type="datetimeFigureOut">
              <a:rPr lang="en-US" smtClean="0"/>
              <a:t>13-Apr-21</a:t>
            </a:fld>
            <a:endParaRPr lang="en-US"/>
          </a:p>
        </p:txBody>
      </p:sp>
      <p:sp>
        <p:nvSpPr>
          <p:cNvPr id="5" name="Footer Placeholder 4">
            <a:extLst>
              <a:ext uri="{FF2B5EF4-FFF2-40B4-BE49-F238E27FC236}">
                <a16:creationId xmlns:a16="http://schemas.microsoft.com/office/drawing/2014/main" id="{FF2AF056-BC10-4373-9BCE-739494DC78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22E403-7400-4391-8ED9-B458F16705F9}"/>
              </a:ext>
            </a:extLst>
          </p:cNvPr>
          <p:cNvSpPr>
            <a:spLocks noGrp="1"/>
          </p:cNvSpPr>
          <p:nvPr>
            <p:ph type="sldNum" sz="quarter" idx="12"/>
          </p:nvPr>
        </p:nvSpPr>
        <p:spPr/>
        <p:txBody>
          <a:bodyPr/>
          <a:lstStyle/>
          <a:p>
            <a:fld id="{0B923D0D-B605-4E23-8C06-DBAAB1443B33}" type="slidenum">
              <a:rPr lang="en-US" smtClean="0"/>
              <a:t>‹#›</a:t>
            </a:fld>
            <a:endParaRPr lang="en-US"/>
          </a:p>
        </p:txBody>
      </p:sp>
    </p:spTree>
    <p:extLst>
      <p:ext uri="{BB962C8B-B14F-4D97-AF65-F5344CB8AC3E}">
        <p14:creationId xmlns:p14="http://schemas.microsoft.com/office/powerpoint/2010/main" val="2625793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7E5B6-459F-457C-A148-8B10CA0AB5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C75BFE-94E1-4117-89FF-159C8DE97C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A90EB5-85D4-4C58-BE88-403BAE7F1744}"/>
              </a:ext>
            </a:extLst>
          </p:cNvPr>
          <p:cNvSpPr>
            <a:spLocks noGrp="1"/>
          </p:cNvSpPr>
          <p:nvPr>
            <p:ph type="dt" sz="half" idx="10"/>
          </p:nvPr>
        </p:nvSpPr>
        <p:spPr/>
        <p:txBody>
          <a:bodyPr/>
          <a:lstStyle/>
          <a:p>
            <a:fld id="{91B8E08E-504C-47C4-BBFB-0624CCA65D20}" type="datetimeFigureOut">
              <a:rPr lang="en-US" smtClean="0"/>
              <a:t>13-Apr-21</a:t>
            </a:fld>
            <a:endParaRPr lang="en-US"/>
          </a:p>
        </p:txBody>
      </p:sp>
      <p:sp>
        <p:nvSpPr>
          <p:cNvPr id="5" name="Footer Placeholder 4">
            <a:extLst>
              <a:ext uri="{FF2B5EF4-FFF2-40B4-BE49-F238E27FC236}">
                <a16:creationId xmlns:a16="http://schemas.microsoft.com/office/drawing/2014/main" id="{5965A183-559D-4053-B67C-C39008A904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7C9E15-F72D-48EB-802F-0D5BB0BB3147}"/>
              </a:ext>
            </a:extLst>
          </p:cNvPr>
          <p:cNvSpPr>
            <a:spLocks noGrp="1"/>
          </p:cNvSpPr>
          <p:nvPr>
            <p:ph type="sldNum" sz="quarter" idx="12"/>
          </p:nvPr>
        </p:nvSpPr>
        <p:spPr/>
        <p:txBody>
          <a:bodyPr/>
          <a:lstStyle/>
          <a:p>
            <a:fld id="{0B923D0D-B605-4E23-8C06-DBAAB1443B33}" type="slidenum">
              <a:rPr lang="en-US" smtClean="0"/>
              <a:t>‹#›</a:t>
            </a:fld>
            <a:endParaRPr lang="en-US"/>
          </a:p>
        </p:txBody>
      </p:sp>
    </p:spTree>
    <p:extLst>
      <p:ext uri="{BB962C8B-B14F-4D97-AF65-F5344CB8AC3E}">
        <p14:creationId xmlns:p14="http://schemas.microsoft.com/office/powerpoint/2010/main" val="2693453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D9737-9442-48F0-9F8B-731D068E6C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4F85C9-16DF-454B-927C-EAB7BEE9C4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C22F89-B99B-4897-9DB5-CDEB056ACB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CCF133-2FF0-4487-91D8-981BD7A59866}"/>
              </a:ext>
            </a:extLst>
          </p:cNvPr>
          <p:cNvSpPr>
            <a:spLocks noGrp="1"/>
          </p:cNvSpPr>
          <p:nvPr>
            <p:ph type="dt" sz="half" idx="10"/>
          </p:nvPr>
        </p:nvSpPr>
        <p:spPr/>
        <p:txBody>
          <a:bodyPr/>
          <a:lstStyle/>
          <a:p>
            <a:fld id="{91B8E08E-504C-47C4-BBFB-0624CCA65D20}" type="datetimeFigureOut">
              <a:rPr lang="en-US" smtClean="0"/>
              <a:t>13-Apr-21</a:t>
            </a:fld>
            <a:endParaRPr lang="en-US"/>
          </a:p>
        </p:txBody>
      </p:sp>
      <p:sp>
        <p:nvSpPr>
          <p:cNvPr id="6" name="Footer Placeholder 5">
            <a:extLst>
              <a:ext uri="{FF2B5EF4-FFF2-40B4-BE49-F238E27FC236}">
                <a16:creationId xmlns:a16="http://schemas.microsoft.com/office/drawing/2014/main" id="{E74A135B-4648-4D1B-8DB5-F18A25DBCF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E524FC-269D-4693-9E73-9B19A3331D69}"/>
              </a:ext>
            </a:extLst>
          </p:cNvPr>
          <p:cNvSpPr>
            <a:spLocks noGrp="1"/>
          </p:cNvSpPr>
          <p:nvPr>
            <p:ph type="sldNum" sz="quarter" idx="12"/>
          </p:nvPr>
        </p:nvSpPr>
        <p:spPr/>
        <p:txBody>
          <a:bodyPr/>
          <a:lstStyle/>
          <a:p>
            <a:fld id="{0B923D0D-B605-4E23-8C06-DBAAB1443B33}" type="slidenum">
              <a:rPr lang="en-US" smtClean="0"/>
              <a:t>‹#›</a:t>
            </a:fld>
            <a:endParaRPr lang="en-US"/>
          </a:p>
        </p:txBody>
      </p:sp>
    </p:spTree>
    <p:extLst>
      <p:ext uri="{BB962C8B-B14F-4D97-AF65-F5344CB8AC3E}">
        <p14:creationId xmlns:p14="http://schemas.microsoft.com/office/powerpoint/2010/main" val="4191632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F07BD-193E-4625-94E2-3091C91BF6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036C68-07B3-4597-AD27-87FD814B6F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DFA737-48FB-4A3C-9C99-9C391D11A3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6B9031-140F-4FDC-94E8-9C86E976D5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4F8B86-1D01-4220-8DB9-F85CC9D80B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EA5EB4-C104-4251-9D79-3B4E29AF6B99}"/>
              </a:ext>
            </a:extLst>
          </p:cNvPr>
          <p:cNvSpPr>
            <a:spLocks noGrp="1"/>
          </p:cNvSpPr>
          <p:nvPr>
            <p:ph type="dt" sz="half" idx="10"/>
          </p:nvPr>
        </p:nvSpPr>
        <p:spPr/>
        <p:txBody>
          <a:bodyPr/>
          <a:lstStyle/>
          <a:p>
            <a:fld id="{91B8E08E-504C-47C4-BBFB-0624CCA65D20}" type="datetimeFigureOut">
              <a:rPr lang="en-US" smtClean="0"/>
              <a:t>13-Apr-21</a:t>
            </a:fld>
            <a:endParaRPr lang="en-US"/>
          </a:p>
        </p:txBody>
      </p:sp>
      <p:sp>
        <p:nvSpPr>
          <p:cNvPr id="8" name="Footer Placeholder 7">
            <a:extLst>
              <a:ext uri="{FF2B5EF4-FFF2-40B4-BE49-F238E27FC236}">
                <a16:creationId xmlns:a16="http://schemas.microsoft.com/office/drawing/2014/main" id="{FFA13BD9-12FC-4DCE-AB03-BB09758C4D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A68A70-E4A5-4B88-90AF-E4EEA7459990}"/>
              </a:ext>
            </a:extLst>
          </p:cNvPr>
          <p:cNvSpPr>
            <a:spLocks noGrp="1"/>
          </p:cNvSpPr>
          <p:nvPr>
            <p:ph type="sldNum" sz="quarter" idx="12"/>
          </p:nvPr>
        </p:nvSpPr>
        <p:spPr/>
        <p:txBody>
          <a:bodyPr/>
          <a:lstStyle/>
          <a:p>
            <a:fld id="{0B923D0D-B605-4E23-8C06-DBAAB1443B33}" type="slidenum">
              <a:rPr lang="en-US" smtClean="0"/>
              <a:t>‹#›</a:t>
            </a:fld>
            <a:endParaRPr lang="en-US"/>
          </a:p>
        </p:txBody>
      </p:sp>
    </p:spTree>
    <p:extLst>
      <p:ext uri="{BB962C8B-B14F-4D97-AF65-F5344CB8AC3E}">
        <p14:creationId xmlns:p14="http://schemas.microsoft.com/office/powerpoint/2010/main" val="123703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DAA62-3FA4-4433-88AB-E58E6A1A37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EDDFB8-ED66-4174-AE3F-743E5D1BD8BA}"/>
              </a:ext>
            </a:extLst>
          </p:cNvPr>
          <p:cNvSpPr>
            <a:spLocks noGrp="1"/>
          </p:cNvSpPr>
          <p:nvPr>
            <p:ph type="dt" sz="half" idx="10"/>
          </p:nvPr>
        </p:nvSpPr>
        <p:spPr/>
        <p:txBody>
          <a:bodyPr/>
          <a:lstStyle/>
          <a:p>
            <a:fld id="{91B8E08E-504C-47C4-BBFB-0624CCA65D20}" type="datetimeFigureOut">
              <a:rPr lang="en-US" smtClean="0"/>
              <a:t>13-Apr-21</a:t>
            </a:fld>
            <a:endParaRPr lang="en-US"/>
          </a:p>
        </p:txBody>
      </p:sp>
      <p:sp>
        <p:nvSpPr>
          <p:cNvPr id="4" name="Footer Placeholder 3">
            <a:extLst>
              <a:ext uri="{FF2B5EF4-FFF2-40B4-BE49-F238E27FC236}">
                <a16:creationId xmlns:a16="http://schemas.microsoft.com/office/drawing/2014/main" id="{93D06FC1-6C0D-4E6C-9B3B-0D5C7FAC36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12C62A-2788-4DA0-B7A5-879B438FACE0}"/>
              </a:ext>
            </a:extLst>
          </p:cNvPr>
          <p:cNvSpPr>
            <a:spLocks noGrp="1"/>
          </p:cNvSpPr>
          <p:nvPr>
            <p:ph type="sldNum" sz="quarter" idx="12"/>
          </p:nvPr>
        </p:nvSpPr>
        <p:spPr/>
        <p:txBody>
          <a:bodyPr/>
          <a:lstStyle/>
          <a:p>
            <a:fld id="{0B923D0D-B605-4E23-8C06-DBAAB1443B33}" type="slidenum">
              <a:rPr lang="en-US" smtClean="0"/>
              <a:t>‹#›</a:t>
            </a:fld>
            <a:endParaRPr lang="en-US"/>
          </a:p>
        </p:txBody>
      </p:sp>
    </p:spTree>
    <p:extLst>
      <p:ext uri="{BB962C8B-B14F-4D97-AF65-F5344CB8AC3E}">
        <p14:creationId xmlns:p14="http://schemas.microsoft.com/office/powerpoint/2010/main" val="139437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B005AD-93A2-47D6-93EC-6645E0EECD06}"/>
              </a:ext>
            </a:extLst>
          </p:cNvPr>
          <p:cNvSpPr>
            <a:spLocks noGrp="1"/>
          </p:cNvSpPr>
          <p:nvPr>
            <p:ph type="dt" sz="half" idx="10"/>
          </p:nvPr>
        </p:nvSpPr>
        <p:spPr/>
        <p:txBody>
          <a:bodyPr/>
          <a:lstStyle/>
          <a:p>
            <a:fld id="{91B8E08E-504C-47C4-BBFB-0624CCA65D20}" type="datetimeFigureOut">
              <a:rPr lang="en-US" smtClean="0"/>
              <a:t>13-Apr-21</a:t>
            </a:fld>
            <a:endParaRPr lang="en-US"/>
          </a:p>
        </p:txBody>
      </p:sp>
      <p:sp>
        <p:nvSpPr>
          <p:cNvPr id="3" name="Footer Placeholder 2">
            <a:extLst>
              <a:ext uri="{FF2B5EF4-FFF2-40B4-BE49-F238E27FC236}">
                <a16:creationId xmlns:a16="http://schemas.microsoft.com/office/drawing/2014/main" id="{CF084966-FEDC-4E8A-BEF1-9E4E9F919F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ADA3CD-D426-49A5-92DD-6D0CDFE6CF59}"/>
              </a:ext>
            </a:extLst>
          </p:cNvPr>
          <p:cNvSpPr>
            <a:spLocks noGrp="1"/>
          </p:cNvSpPr>
          <p:nvPr>
            <p:ph type="sldNum" sz="quarter" idx="12"/>
          </p:nvPr>
        </p:nvSpPr>
        <p:spPr/>
        <p:txBody>
          <a:bodyPr/>
          <a:lstStyle/>
          <a:p>
            <a:fld id="{0B923D0D-B605-4E23-8C06-DBAAB1443B33}" type="slidenum">
              <a:rPr lang="en-US" smtClean="0"/>
              <a:t>‹#›</a:t>
            </a:fld>
            <a:endParaRPr lang="en-US"/>
          </a:p>
        </p:txBody>
      </p:sp>
    </p:spTree>
    <p:extLst>
      <p:ext uri="{BB962C8B-B14F-4D97-AF65-F5344CB8AC3E}">
        <p14:creationId xmlns:p14="http://schemas.microsoft.com/office/powerpoint/2010/main" val="3057314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551DE-EA79-46FB-90FD-DB20614304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896DE8-7790-4696-9225-7146584301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2440E0-5508-4195-BE35-1A7FAE3C9F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5E9176-4A64-43BA-89DC-180E931101B3}"/>
              </a:ext>
            </a:extLst>
          </p:cNvPr>
          <p:cNvSpPr>
            <a:spLocks noGrp="1"/>
          </p:cNvSpPr>
          <p:nvPr>
            <p:ph type="dt" sz="half" idx="10"/>
          </p:nvPr>
        </p:nvSpPr>
        <p:spPr/>
        <p:txBody>
          <a:bodyPr/>
          <a:lstStyle/>
          <a:p>
            <a:fld id="{91B8E08E-504C-47C4-BBFB-0624CCA65D20}" type="datetimeFigureOut">
              <a:rPr lang="en-US" smtClean="0"/>
              <a:t>13-Apr-21</a:t>
            </a:fld>
            <a:endParaRPr lang="en-US"/>
          </a:p>
        </p:txBody>
      </p:sp>
      <p:sp>
        <p:nvSpPr>
          <p:cNvPr id="6" name="Footer Placeholder 5">
            <a:extLst>
              <a:ext uri="{FF2B5EF4-FFF2-40B4-BE49-F238E27FC236}">
                <a16:creationId xmlns:a16="http://schemas.microsoft.com/office/drawing/2014/main" id="{F090B619-CEBE-4616-9440-25F410A6E7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003740-2A00-4D48-9082-081E4CFACC1F}"/>
              </a:ext>
            </a:extLst>
          </p:cNvPr>
          <p:cNvSpPr>
            <a:spLocks noGrp="1"/>
          </p:cNvSpPr>
          <p:nvPr>
            <p:ph type="sldNum" sz="quarter" idx="12"/>
          </p:nvPr>
        </p:nvSpPr>
        <p:spPr/>
        <p:txBody>
          <a:bodyPr/>
          <a:lstStyle/>
          <a:p>
            <a:fld id="{0B923D0D-B605-4E23-8C06-DBAAB1443B33}" type="slidenum">
              <a:rPr lang="en-US" smtClean="0"/>
              <a:t>‹#›</a:t>
            </a:fld>
            <a:endParaRPr lang="en-US"/>
          </a:p>
        </p:txBody>
      </p:sp>
    </p:spTree>
    <p:extLst>
      <p:ext uri="{BB962C8B-B14F-4D97-AF65-F5344CB8AC3E}">
        <p14:creationId xmlns:p14="http://schemas.microsoft.com/office/powerpoint/2010/main" val="1724866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D54E5-D5D0-4DF6-960D-C9531E222C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A7E977-2814-4B65-8FB1-3F33DECA87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B4689F-1ACB-4478-ACCD-0CE3AE167F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564C0A-F22A-40F6-A5AC-5FC6C7E49ACC}"/>
              </a:ext>
            </a:extLst>
          </p:cNvPr>
          <p:cNvSpPr>
            <a:spLocks noGrp="1"/>
          </p:cNvSpPr>
          <p:nvPr>
            <p:ph type="dt" sz="half" idx="10"/>
          </p:nvPr>
        </p:nvSpPr>
        <p:spPr/>
        <p:txBody>
          <a:bodyPr/>
          <a:lstStyle/>
          <a:p>
            <a:fld id="{91B8E08E-504C-47C4-BBFB-0624CCA65D20}" type="datetimeFigureOut">
              <a:rPr lang="en-US" smtClean="0"/>
              <a:t>13-Apr-21</a:t>
            </a:fld>
            <a:endParaRPr lang="en-US"/>
          </a:p>
        </p:txBody>
      </p:sp>
      <p:sp>
        <p:nvSpPr>
          <p:cNvPr id="6" name="Footer Placeholder 5">
            <a:extLst>
              <a:ext uri="{FF2B5EF4-FFF2-40B4-BE49-F238E27FC236}">
                <a16:creationId xmlns:a16="http://schemas.microsoft.com/office/drawing/2014/main" id="{A893D97F-09F4-4B41-A68C-FF337DA57A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23E52A-EE87-4A5A-AAC7-8CBDC3E6FA47}"/>
              </a:ext>
            </a:extLst>
          </p:cNvPr>
          <p:cNvSpPr>
            <a:spLocks noGrp="1"/>
          </p:cNvSpPr>
          <p:nvPr>
            <p:ph type="sldNum" sz="quarter" idx="12"/>
          </p:nvPr>
        </p:nvSpPr>
        <p:spPr/>
        <p:txBody>
          <a:bodyPr/>
          <a:lstStyle/>
          <a:p>
            <a:fld id="{0B923D0D-B605-4E23-8C06-DBAAB1443B33}" type="slidenum">
              <a:rPr lang="en-US" smtClean="0"/>
              <a:t>‹#›</a:t>
            </a:fld>
            <a:endParaRPr lang="en-US"/>
          </a:p>
        </p:txBody>
      </p:sp>
    </p:spTree>
    <p:extLst>
      <p:ext uri="{BB962C8B-B14F-4D97-AF65-F5344CB8AC3E}">
        <p14:creationId xmlns:p14="http://schemas.microsoft.com/office/powerpoint/2010/main" val="1899732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6AC4B3-2492-4AB7-8664-FA059F942C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AADAF5-845B-408A-B577-702258E41C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32CDC5-A566-44A2-ADC8-1D49A2E3F1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B8E08E-504C-47C4-BBFB-0624CCA65D20}" type="datetimeFigureOut">
              <a:rPr lang="en-US" smtClean="0"/>
              <a:t>13-Apr-21</a:t>
            </a:fld>
            <a:endParaRPr lang="en-US"/>
          </a:p>
        </p:txBody>
      </p:sp>
      <p:sp>
        <p:nvSpPr>
          <p:cNvPr id="5" name="Footer Placeholder 4">
            <a:extLst>
              <a:ext uri="{FF2B5EF4-FFF2-40B4-BE49-F238E27FC236}">
                <a16:creationId xmlns:a16="http://schemas.microsoft.com/office/drawing/2014/main" id="{CFF4AD78-468B-4B21-9025-4E4C3084CB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8B3585C-6AA7-47F5-9A36-7A8258B3E2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923D0D-B605-4E23-8C06-DBAAB1443B33}" type="slidenum">
              <a:rPr lang="en-US" smtClean="0"/>
              <a:t>‹#›</a:t>
            </a:fld>
            <a:endParaRPr lang="en-US"/>
          </a:p>
        </p:txBody>
      </p:sp>
    </p:spTree>
    <p:extLst>
      <p:ext uri="{BB962C8B-B14F-4D97-AF65-F5344CB8AC3E}">
        <p14:creationId xmlns:p14="http://schemas.microsoft.com/office/powerpoint/2010/main" val="487540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who.int/emergencies/diseases/novel-coronavirus-2019/advice-for-public/myth-buster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mohfw.gov.in/covid_vaccination/vaccination/index.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omdis-hsd.leeds.ac.uk/" TargetMode="External"/><Relationship Id="rId2" Type="http://schemas.openxmlformats.org/officeDocument/2006/relationships/hyperlink" Target="https://www.qmu.ac.uk/research-and-knowledge-exchange/research-centres-institutes-and-knowledge-exchange-centres/institute-for-global-health-and-development/nihr-research-unit-on-health-in-situations-of-fragility-ruhf/" TargetMode="External"/><Relationship Id="rId1" Type="http://schemas.openxmlformats.org/officeDocument/2006/relationships/slideLayout" Target="../slideLayouts/slideLayout2.xml"/><Relationship Id="rId6" Type="http://schemas.openxmlformats.org/officeDocument/2006/relationships/hyperlink" Target="https://creativecommons.org/publicdomain/zero/1.0/" TargetMode="External"/><Relationship Id="rId5" Type="http://schemas.openxmlformats.org/officeDocument/2006/relationships/hyperlink" Target="http://www.who.int/" TargetMode="External"/><Relationship Id="rId4" Type="http://schemas.openxmlformats.org/officeDocument/2006/relationships/hyperlink" Target="https://www.mohfw.gov.in/covid_vaccination/vaccination/index.html"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comdis-hsd.leeds.ac.uk/" TargetMode="External"/><Relationship Id="rId2" Type="http://schemas.openxmlformats.org/officeDocument/2006/relationships/hyperlink" Target="http://www.who.in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who.in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7">
            <a:extLst>
              <a:ext uri="{FF2B5EF4-FFF2-40B4-BE49-F238E27FC236}">
                <a16:creationId xmlns:a16="http://schemas.microsoft.com/office/drawing/2014/main" id="{F4C28683-31A6-43AA-A9CA-1D1C425535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9">
            <a:extLst>
              <a:ext uri="{FF2B5EF4-FFF2-40B4-BE49-F238E27FC236}">
                <a16:creationId xmlns:a16="http://schemas.microsoft.com/office/drawing/2014/main" id="{D9FB580A-BA0E-4D5E-90F4-C42767A783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47BCD8B9-C60D-4E49-85C9-65E4F2691FC3}"/>
              </a:ext>
            </a:extLst>
          </p:cNvPr>
          <p:cNvSpPr>
            <a:spLocks noGrp="1"/>
          </p:cNvSpPr>
          <p:nvPr>
            <p:ph type="ctrTitle"/>
          </p:nvPr>
        </p:nvSpPr>
        <p:spPr>
          <a:xfrm>
            <a:off x="1256275" y="3655371"/>
            <a:ext cx="10793485" cy="1463136"/>
          </a:xfrm>
        </p:spPr>
        <p:txBody>
          <a:bodyPr anchor="b">
            <a:normAutofit/>
          </a:bodyPr>
          <a:lstStyle/>
          <a:p>
            <a:pPr algn="l"/>
            <a:r>
              <a:rPr lang="en-US" sz="4800" b="1" dirty="0">
                <a:solidFill>
                  <a:srgbClr val="FFFFFF"/>
                </a:solidFill>
              </a:rPr>
              <a:t>COVID – 19 Vaccination Training Module</a:t>
            </a:r>
          </a:p>
        </p:txBody>
      </p:sp>
      <p:pic>
        <p:nvPicPr>
          <p:cNvPr id="4" name="Picture 3" descr="COVID-19 header image">
            <a:extLst>
              <a:ext uri="{FF2B5EF4-FFF2-40B4-BE49-F238E27FC236}">
                <a16:creationId xmlns:a16="http://schemas.microsoft.com/office/drawing/2014/main" id="{3AA7A101-7A5A-42ED-B63B-40D81812CD06}"/>
              </a:ext>
            </a:extLst>
          </p:cNvPr>
          <p:cNvPicPr/>
          <p:nvPr/>
        </p:nvPicPr>
        <p:blipFill rotWithShape="1">
          <a:blip r:embed="rId2">
            <a:extLst>
              <a:ext uri="{28A0092B-C50C-407E-A947-70E740481C1C}">
                <a14:useLocalDpi xmlns:a14="http://schemas.microsoft.com/office/drawing/2010/main" val="0"/>
              </a:ext>
            </a:extLst>
          </a:blip>
          <a:srcRect b="4928"/>
          <a:stretch/>
        </p:blipFill>
        <p:spPr bwMode="auto">
          <a:xfrm>
            <a:off x="20" y="820992"/>
            <a:ext cx="12191980" cy="2608009"/>
          </a:xfrm>
          <a:custGeom>
            <a:avLst/>
            <a:gdLst/>
            <a:ahLst/>
            <a:cxnLst/>
            <a:rect l="l" t="t" r="r" b="b"/>
            <a:pathLst>
              <a:path w="12192000" h="2608009">
                <a:moveTo>
                  <a:pt x="0" y="0"/>
                </a:moveTo>
                <a:lnTo>
                  <a:pt x="12192000" y="0"/>
                </a:lnTo>
                <a:lnTo>
                  <a:pt x="12192000" y="2608009"/>
                </a:lnTo>
                <a:lnTo>
                  <a:pt x="0" y="2608009"/>
                </a:lnTo>
                <a:close/>
              </a:path>
            </a:pathLst>
          </a:custGeom>
          <a:noFill/>
        </p:spPr>
      </p:pic>
      <p:sp>
        <p:nvSpPr>
          <p:cNvPr id="22" name="!!plus graphic">
            <a:extLst>
              <a:ext uri="{FF2B5EF4-FFF2-40B4-BE49-F238E27FC236}">
                <a16:creationId xmlns:a16="http://schemas.microsoft.com/office/drawing/2014/main" id="{C5CB530E-515E-412C-9DF1-5F8FFBD6F3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954" y="381391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dirty="0">
              <a:solidFill>
                <a:srgbClr val="FFFFFF"/>
              </a:solidFill>
            </a:endParaRPr>
          </a:p>
        </p:txBody>
      </p:sp>
      <p:sp>
        <p:nvSpPr>
          <p:cNvPr id="17" name="!!dot graphic">
            <a:extLst>
              <a:ext uri="{FF2B5EF4-FFF2-40B4-BE49-F238E27FC236}">
                <a16:creationId xmlns:a16="http://schemas.microsoft.com/office/drawing/2014/main" id="{712D4376-A578-4FF1-94FC-245E7A6A48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3734" y="404320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dirty="0">
              <a:solidFill>
                <a:srgbClr val="FFFFFF"/>
              </a:solidFill>
            </a:endParaRPr>
          </a:p>
        </p:txBody>
      </p:sp>
      <p:sp>
        <p:nvSpPr>
          <p:cNvPr id="26" name="!!circle graphic">
            <a:extLst>
              <a:ext uri="{FF2B5EF4-FFF2-40B4-BE49-F238E27FC236}">
                <a16:creationId xmlns:a16="http://schemas.microsoft.com/office/drawing/2014/main" id="{AEA7509D-F04F-40CB-A0B3-EEF16499C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414" y="4558353"/>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dirty="0">
              <a:solidFill>
                <a:srgbClr val="FFFFFF"/>
              </a:solidFill>
            </a:endParaRPr>
          </a:p>
        </p:txBody>
      </p:sp>
    </p:spTree>
    <p:extLst>
      <p:ext uri="{BB962C8B-B14F-4D97-AF65-F5344CB8AC3E}">
        <p14:creationId xmlns:p14="http://schemas.microsoft.com/office/powerpoint/2010/main" val="714514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9E858CCD-A5EE-42AE-A9EE-BC482FAF57D8}"/>
              </a:ext>
            </a:extLst>
          </p:cNvPr>
          <p:cNvSpPr>
            <a:spLocks noGrp="1"/>
          </p:cNvSpPr>
          <p:nvPr>
            <p:ph type="title"/>
          </p:nvPr>
        </p:nvSpPr>
        <p:spPr>
          <a:xfrm>
            <a:off x="362175" y="302288"/>
            <a:ext cx="6584964" cy="1311664"/>
          </a:xfrm>
        </p:spPr>
        <p:txBody>
          <a:bodyPr>
            <a:noAutofit/>
          </a:bodyPr>
          <a:lstStyle/>
          <a:p>
            <a:r>
              <a:rPr lang="en-US" sz="3600" b="1">
                <a:latin typeface="Arial" panose="020B0604020202020204" pitchFamily="34" charset="0"/>
                <a:cs typeface="Times New Roman" panose="02020603050405020304" pitchFamily="18" charset="0"/>
              </a:rPr>
              <a:t>COVID-19 Vaccination Side Effects</a:t>
            </a:r>
          </a:p>
        </p:txBody>
      </p:sp>
      <p:sp>
        <p:nvSpPr>
          <p:cNvPr id="3" name="Content Placeholder 2">
            <a:extLst>
              <a:ext uri="{FF2B5EF4-FFF2-40B4-BE49-F238E27FC236}">
                <a16:creationId xmlns:a16="http://schemas.microsoft.com/office/drawing/2014/main" id="{8B1B736B-0264-4501-8FEE-5E6BBFB3AE52}"/>
              </a:ext>
            </a:extLst>
          </p:cNvPr>
          <p:cNvSpPr>
            <a:spLocks noGrp="1"/>
          </p:cNvSpPr>
          <p:nvPr>
            <p:ph idx="1"/>
          </p:nvPr>
        </p:nvSpPr>
        <p:spPr>
          <a:xfrm>
            <a:off x="362176" y="1452704"/>
            <a:ext cx="5996604" cy="4704272"/>
          </a:xfrm>
        </p:spPr>
        <p:txBody>
          <a:bodyPr anchor="ctr">
            <a:normAutofit/>
          </a:bodyPr>
          <a:lstStyle/>
          <a:p>
            <a:pPr>
              <a:lnSpc>
                <a:spcPct val="120000"/>
              </a:lnSpc>
            </a:pPr>
            <a:r>
              <a:rPr lang="en-GB" sz="1600" dirty="0">
                <a:solidFill>
                  <a:srgbClr val="000000"/>
                </a:solidFill>
                <a:effectLst/>
                <a:latin typeface="Arial" panose="020B0604020202020204" pitchFamily="34" charset="0"/>
                <a:ea typeface="Times New Roman" panose="02020603050405020304" pitchFamily="18" charset="0"/>
              </a:rPr>
              <a:t>During a trial of a new medicine or vaccine, if anyone falls seriously ill it is normal practice to halt and check if anyone gets a serious illness. Usually, it is unrelated to the drug or vaccine (it would have happened anyway). You may have read of this happening e.g. cases of blood clot (thrombosis). </a:t>
            </a:r>
            <a:r>
              <a:rPr lang="en-GB" sz="1600" dirty="0">
                <a:solidFill>
                  <a:srgbClr val="000000"/>
                </a:solidFill>
                <a:latin typeface="Arial" panose="020B0604020202020204" pitchFamily="34" charset="0"/>
                <a:ea typeface="Times New Roman" panose="02020603050405020304" pitchFamily="18" charset="0"/>
              </a:rPr>
              <a:t>T</a:t>
            </a:r>
            <a:r>
              <a:rPr lang="en-GB" sz="1600" dirty="0">
                <a:solidFill>
                  <a:srgbClr val="000000"/>
                </a:solidFill>
                <a:effectLst/>
                <a:latin typeface="Arial" panose="020B0604020202020204" pitchFamily="34" charset="0"/>
                <a:ea typeface="Times New Roman" panose="02020603050405020304" pitchFamily="18" charset="0"/>
              </a:rPr>
              <a:t>hese are very rare, and vaccination only adds 1 in a million. But the </a:t>
            </a:r>
            <a:r>
              <a:rPr lang="en-GB" sz="1600" dirty="0">
                <a:solidFill>
                  <a:srgbClr val="000000"/>
                </a:solidFill>
                <a:latin typeface="Arial" panose="020B0604020202020204" pitchFamily="34" charset="0"/>
                <a:ea typeface="Times New Roman" panose="02020603050405020304" pitchFamily="18" charset="0"/>
              </a:rPr>
              <a:t>risk of thrombosis with no vaccination and getting the Covid illness is so much higher</a:t>
            </a:r>
            <a:r>
              <a:rPr lang="en-GB" sz="1600" dirty="0">
                <a:solidFill>
                  <a:srgbClr val="000000"/>
                </a:solidFill>
                <a:effectLst/>
                <a:latin typeface="Arial" panose="020B0604020202020204" pitchFamily="34" charset="0"/>
                <a:ea typeface="Times New Roman" panose="02020603050405020304" pitchFamily="18" charset="0"/>
              </a:rPr>
              <a:t>.</a:t>
            </a:r>
          </a:p>
          <a:p>
            <a:pPr>
              <a:lnSpc>
                <a:spcPct val="120000"/>
              </a:lnSpc>
            </a:pPr>
            <a:r>
              <a:rPr lang="en-GB" sz="1600" dirty="0">
                <a:solidFill>
                  <a:srgbClr val="000000"/>
                </a:solidFill>
                <a:effectLst/>
                <a:latin typeface="Arial" panose="020B0604020202020204" pitchFamily="34" charset="0"/>
                <a:ea typeface="Times New Roman" panose="02020603050405020304" pitchFamily="18" charset="0"/>
              </a:rPr>
              <a:t>Very rare </a:t>
            </a:r>
            <a:r>
              <a:rPr lang="en-GB" sz="1600" dirty="0">
                <a:solidFill>
                  <a:srgbClr val="000000"/>
                </a:solidFill>
                <a:latin typeface="Arial" panose="020B0604020202020204" pitchFamily="34" charset="0"/>
                <a:ea typeface="Times New Roman" panose="02020603050405020304" pitchFamily="18" charset="0"/>
              </a:rPr>
              <a:t>serious side effects have been found in the UK, after </a:t>
            </a:r>
            <a:r>
              <a:rPr lang="en-GB" sz="1600" dirty="0">
                <a:solidFill>
                  <a:srgbClr val="000000"/>
                </a:solidFill>
                <a:effectLst/>
                <a:latin typeface="Arial" panose="020B0604020202020204" pitchFamily="34" charset="0"/>
                <a:ea typeface="Times New Roman" panose="02020603050405020304" pitchFamily="18" charset="0"/>
              </a:rPr>
              <a:t>36 million doses have been given by mid April 2021. </a:t>
            </a:r>
          </a:p>
        </p:txBody>
      </p:sp>
      <p:pic>
        <p:nvPicPr>
          <p:cNvPr id="1026" name="Picture 2" descr="COVID-19 vaccine country readiness and delivery">
            <a:extLst>
              <a:ext uri="{FF2B5EF4-FFF2-40B4-BE49-F238E27FC236}">
                <a16:creationId xmlns:a16="http://schemas.microsoft.com/office/drawing/2014/main" id="{5B0AB87D-0BF0-CC44-9AB4-9865B230A8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5682" y="1355075"/>
            <a:ext cx="5436449" cy="356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304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8FE754-AF21-4CE7-9694-7733AD103D8C}"/>
              </a:ext>
            </a:extLst>
          </p:cNvPr>
          <p:cNvSpPr>
            <a:spLocks noGrp="1"/>
          </p:cNvSpPr>
          <p:nvPr>
            <p:ph type="title"/>
          </p:nvPr>
        </p:nvSpPr>
        <p:spPr>
          <a:xfrm>
            <a:off x="315665" y="324864"/>
            <a:ext cx="6901193" cy="1135737"/>
          </a:xfrm>
        </p:spPr>
        <p:txBody>
          <a:bodyPr>
            <a:normAutofit/>
          </a:bodyPr>
          <a:lstStyle/>
          <a:p>
            <a:r>
              <a:rPr lang="en-GB" sz="3600" b="1">
                <a:effectLst/>
                <a:latin typeface="Arial" panose="020B0604020202020204" pitchFamily="34" charset="0"/>
                <a:ea typeface="Times New Roman" panose="02020603050405020304" pitchFamily="18" charset="0"/>
                <a:cs typeface="Times New Roman" panose="02020603050405020304" pitchFamily="18" charset="0"/>
              </a:rPr>
              <a:t>Anti-Vaccination Myths</a:t>
            </a:r>
            <a:r>
              <a:rPr lang="en-US" sz="3600">
                <a:effectLst/>
                <a:latin typeface="Calibri" panose="020F0502020204030204" pitchFamily="34" charset="0"/>
                <a:ea typeface="Calibri" panose="020F0502020204030204" pitchFamily="34" charset="0"/>
                <a:cs typeface="Times New Roman" panose="02020603050405020304" pitchFamily="18" charset="0"/>
              </a:rPr>
              <a:t/>
            </a:r>
            <a:br>
              <a:rPr lang="en-US" sz="3600">
                <a:effectLst/>
                <a:latin typeface="Calibri" panose="020F0502020204030204" pitchFamily="34" charset="0"/>
                <a:ea typeface="Calibri" panose="020F0502020204030204" pitchFamily="34" charset="0"/>
                <a:cs typeface="Times New Roman" panose="02020603050405020304" pitchFamily="18" charset="0"/>
              </a:rPr>
            </a:br>
            <a:endParaRPr lang="en-US" sz="3600"/>
          </a:p>
        </p:txBody>
      </p:sp>
      <p:sp>
        <p:nvSpPr>
          <p:cNvPr id="3" name="Content Placeholder 2">
            <a:extLst>
              <a:ext uri="{FF2B5EF4-FFF2-40B4-BE49-F238E27FC236}">
                <a16:creationId xmlns:a16="http://schemas.microsoft.com/office/drawing/2014/main" id="{41FF5DF8-6C14-4D7F-B182-7A42DE4A9860}"/>
              </a:ext>
            </a:extLst>
          </p:cNvPr>
          <p:cNvSpPr>
            <a:spLocks noGrp="1"/>
          </p:cNvSpPr>
          <p:nvPr>
            <p:ph idx="1"/>
          </p:nvPr>
        </p:nvSpPr>
        <p:spPr>
          <a:xfrm>
            <a:off x="234384" y="1148618"/>
            <a:ext cx="6982474" cy="4910350"/>
          </a:xfrm>
        </p:spPr>
        <p:txBody>
          <a:bodyPr>
            <a:normAutofit fontScale="92500" lnSpcReduction="10000"/>
          </a:bodyPr>
          <a:lstStyle/>
          <a:p>
            <a:pPr>
              <a:lnSpc>
                <a:spcPct val="150000"/>
              </a:lnSpc>
            </a:pPr>
            <a:r>
              <a:rPr lang="en-GB" sz="1800">
                <a:effectLst/>
                <a:latin typeface="Arial" panose="020B0604020202020204" pitchFamily="34" charset="0"/>
                <a:ea typeface="Times New Roman" panose="02020603050405020304" pitchFamily="18" charset="0"/>
              </a:rPr>
              <a:t>So many myths about Covid-19 and vaccination are passed around as conspiracy theories, rumours – spread across the world quickly via social media. They are not based on science. They may sound OK, but they aren’t true. See WHO Covid-19 myth-busters. </a:t>
            </a:r>
            <a:r>
              <a:rPr lang="en-GB" sz="1600" u="sng">
                <a:effectLst/>
                <a:latin typeface="Arial" panose="020B0604020202020204" pitchFamily="34" charset="0"/>
                <a:ea typeface="Times New Roman" panose="02020603050405020304" pitchFamily="18" charset="0"/>
                <a:cs typeface="Times New Roman" panose="02020603050405020304" pitchFamily="18" charset="0"/>
                <a:hlinkClick r:id="rId2"/>
              </a:rPr>
              <a:t>https://www.who.int/emergencies/diseases/novel-coronavirus-2019/advice-for-public/myth-busters</a:t>
            </a:r>
            <a:endParaRPr lang="en-GB" sz="1600" u="sng">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50000"/>
              </a:lnSpc>
              <a:buNone/>
            </a:pPr>
            <a:endParaRPr lang="en-GB" sz="1800" u="sng">
              <a:latin typeface="Arial" panose="020B0604020202020204" pitchFamily="34" charset="0"/>
              <a:cs typeface="Times New Roman" panose="02020603050405020304" pitchFamily="18" charset="0"/>
            </a:endParaRPr>
          </a:p>
          <a:p>
            <a:pPr>
              <a:lnSpc>
                <a:spcPct val="150000"/>
              </a:lnSpc>
            </a:pPr>
            <a:r>
              <a:rPr lang="en-GB" sz="1800">
                <a:effectLst/>
                <a:latin typeface="Arial" panose="020B0604020202020204" pitchFamily="34" charset="0"/>
                <a:ea typeface="Times New Roman" panose="02020603050405020304" pitchFamily="18" charset="0"/>
              </a:rPr>
              <a:t>For all the Covid-19 vaccines the side effects are mild and last less than a week – the same as for other familiar vaccines you use. They are all very effective. Vaccine myths and hesitancy delays vaccination; people may get severe prolonged illness and deaths as a result.</a:t>
            </a:r>
            <a:endParaRPr lang="en-US" sz="1800"/>
          </a:p>
        </p:txBody>
      </p:sp>
      <p:sp>
        <p:nvSpPr>
          <p:cNvPr id="19"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12209CB-3E4C-43AE-B507-08269FAE89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4720" y="0"/>
            <a:ext cx="1097280" cy="1097280"/>
            <a:chOff x="11094720" y="0"/>
            <a:chExt cx="1097280" cy="1097280"/>
          </a:xfrm>
        </p:grpSpPr>
        <p:sp>
          <p:nvSpPr>
            <p:cNvPr id="17" name="Isosceles Triangle 16">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BCB7912-FEA6-4C89-8E9B-D95EF15647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Isosceles Triangle 5">
            <a:extLst>
              <a:ext uri="{FF2B5EF4-FFF2-40B4-BE49-F238E27FC236}">
                <a16:creationId xmlns:a16="http://schemas.microsoft.com/office/drawing/2014/main" id="{D669A20D-1D77-4E13-925D-F74F1E2B0025}"/>
              </a:ext>
            </a:extLst>
          </p:cNvPr>
          <p:cNvSpPr/>
          <p:nvPr/>
        </p:nvSpPr>
        <p:spPr>
          <a:xfrm rot="16200000">
            <a:off x="6684776" y="2386211"/>
            <a:ext cx="1962562" cy="1399829"/>
          </a:xfrm>
          <a:prstGeom prst="triangle">
            <a:avLst>
              <a:gd name="adj" fmla="val 50000"/>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0A7AA16-2911-4025-ABBC-B1E659102A9C}"/>
              </a:ext>
            </a:extLst>
          </p:cNvPr>
          <p:cNvPicPr>
            <a:picLocks noChangeAspect="1"/>
          </p:cNvPicPr>
          <p:nvPr/>
        </p:nvPicPr>
        <p:blipFill rotWithShape="1">
          <a:blip r:embed="rId3"/>
          <a:srcRect l="889" t="13605" r="58833" b="10469"/>
          <a:stretch/>
        </p:blipFill>
        <p:spPr>
          <a:xfrm>
            <a:off x="8214697" y="1440834"/>
            <a:ext cx="3428663" cy="2952887"/>
          </a:xfrm>
          <a:prstGeom prst="rect">
            <a:avLst/>
          </a:prstGeom>
          <a:ln>
            <a:solidFill>
              <a:schemeClr val="bg2">
                <a:lumMod val="7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64454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5A25EDEC-1E4A-405C-91C1-9A0857A34D0E}"/>
              </a:ext>
            </a:extLst>
          </p:cNvPr>
          <p:cNvSpPr>
            <a:spLocks noGrp="1"/>
          </p:cNvSpPr>
          <p:nvPr>
            <p:ph type="title"/>
          </p:nvPr>
        </p:nvSpPr>
        <p:spPr>
          <a:xfrm>
            <a:off x="369993" y="578451"/>
            <a:ext cx="5277185" cy="1772935"/>
          </a:xfrm>
        </p:spPr>
        <p:txBody>
          <a:bodyPr>
            <a:noAutofit/>
          </a:bodyPr>
          <a:lstStyle/>
          <a:p>
            <a:pPr algn="ctr"/>
            <a:r>
              <a:rPr lang="en-GB" sz="3200" b="1" dirty="0">
                <a:latin typeface="Arial" panose="020B0604020202020204" pitchFamily="34" charset="0"/>
                <a:cs typeface="Times New Roman" panose="02020603050405020304" pitchFamily="18" charset="0"/>
              </a:rPr>
              <a:t>People with allergies </a:t>
            </a:r>
            <a:br>
              <a:rPr lang="en-GB" sz="3200" b="1" dirty="0">
                <a:latin typeface="Arial" panose="020B0604020202020204" pitchFamily="34" charset="0"/>
                <a:cs typeface="Times New Roman" panose="02020603050405020304" pitchFamily="18" charset="0"/>
              </a:rPr>
            </a:br>
            <a:r>
              <a:rPr lang="en-GB" sz="3200" b="1" dirty="0">
                <a:latin typeface="Arial" panose="020B0604020202020204" pitchFamily="34" charset="0"/>
                <a:cs typeface="Times New Roman" panose="02020603050405020304" pitchFamily="18" charset="0"/>
              </a:rPr>
              <a:t>- can have the vaccine</a:t>
            </a:r>
            <a:br>
              <a:rPr lang="en-GB" sz="3200" b="1" dirty="0">
                <a:latin typeface="Arial" panose="020B0604020202020204" pitchFamily="34" charset="0"/>
                <a:cs typeface="Times New Roman" panose="02020603050405020304" pitchFamily="18" charset="0"/>
              </a:rPr>
            </a:br>
            <a:r>
              <a:rPr lang="en-GB" sz="1800" dirty="0"/>
              <a:t>See latest information from Public Health England, or google ‘Allergy UK Covid-19 vaccine’</a:t>
            </a:r>
            <a:endParaRPr lang="en-US" sz="1800" b="1" dirty="0">
              <a:latin typeface="Arial" panose="020B060402020202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F788D20-8D6E-504B-BA26-64A4C694161D}"/>
              </a:ext>
            </a:extLst>
          </p:cNvPr>
          <p:cNvSpPr txBox="1"/>
          <p:nvPr/>
        </p:nvSpPr>
        <p:spPr>
          <a:xfrm>
            <a:off x="676153" y="2743936"/>
            <a:ext cx="5358594" cy="3416320"/>
          </a:xfrm>
          <a:prstGeom prst="rect">
            <a:avLst/>
          </a:prstGeom>
          <a:noFill/>
        </p:spPr>
        <p:txBody>
          <a:bodyPr wrap="square" rtlCol="0">
            <a:spAutoFit/>
          </a:bodyPr>
          <a:lstStyle/>
          <a:p>
            <a:r>
              <a:rPr lang="en-GB" sz="2200" dirty="0"/>
              <a:t>Vaccinate as normal people who have had: </a:t>
            </a:r>
          </a:p>
          <a:p>
            <a:r>
              <a:rPr lang="en-GB" sz="2200" dirty="0"/>
              <a:t>previous allergic reaction (including anaphylaxis) to a food, insect sting, family history of allergies, reactions at the injection site of a previous vaccination, or if allergy to medicines (except laxatives with PEG).</a:t>
            </a:r>
          </a:p>
          <a:p>
            <a:endParaRPr lang="en-GB" sz="1200" dirty="0"/>
          </a:p>
          <a:p>
            <a:r>
              <a:rPr lang="en-GB" dirty="0"/>
              <a:t>Only avoid vaccination if an allergy to the constituents of the vaccine, or polyethylene glycol ’PEG’ (some laxatives or a steroid injections). See references, UK MRHA etc. guidance.</a:t>
            </a:r>
          </a:p>
        </p:txBody>
      </p:sp>
      <p:pic>
        <p:nvPicPr>
          <p:cNvPr id="14" name="Picture 13" descr="A picture containing person, people, room&#10;&#10;Description automatically generated">
            <a:extLst>
              <a:ext uri="{FF2B5EF4-FFF2-40B4-BE49-F238E27FC236}">
                <a16:creationId xmlns:a16="http://schemas.microsoft.com/office/drawing/2014/main" id="{9C54065D-4B37-9449-986F-21E60FDD0A9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174830" y="884420"/>
            <a:ext cx="5358594" cy="3237875"/>
          </a:xfrm>
          <a:prstGeom prst="rect">
            <a:avLst/>
          </a:prstGeom>
          <a:noFill/>
          <a:ln>
            <a:noFill/>
          </a:ln>
        </p:spPr>
      </p:pic>
    </p:spTree>
    <p:extLst>
      <p:ext uri="{BB962C8B-B14F-4D97-AF65-F5344CB8AC3E}">
        <p14:creationId xmlns:p14="http://schemas.microsoft.com/office/powerpoint/2010/main" val="2804583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Pregnant person with presents">
            <a:extLst>
              <a:ext uri="{FF2B5EF4-FFF2-40B4-BE49-F238E27FC236}">
                <a16:creationId xmlns:a16="http://schemas.microsoft.com/office/drawing/2014/main" id="{6D9B6710-EC63-4664-BA3D-71B625DAAFA9}"/>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0210" r="27788"/>
          <a:stretch/>
        </p:blipFill>
        <p:spPr>
          <a:xfrm>
            <a:off x="5797543" y="10"/>
            <a:ext cx="6394152" cy="6857990"/>
          </a:xfrm>
          <a:prstGeom prst="rect">
            <a:avLst/>
          </a:prstGeom>
        </p:spPr>
      </p:pic>
      <p:pic>
        <p:nvPicPr>
          <p:cNvPr id="60" name="Picture 33">
            <a:extLst>
              <a:ext uri="{FF2B5EF4-FFF2-40B4-BE49-F238E27FC236}">
                <a16:creationId xmlns:a16="http://schemas.microsoft.com/office/drawing/2014/main"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B9CBD7FC-0D86-43DF-9A14-B2D857062B2A}"/>
              </a:ext>
            </a:extLst>
          </p:cNvPr>
          <p:cNvSpPr>
            <a:spLocks noGrp="1"/>
          </p:cNvSpPr>
          <p:nvPr>
            <p:ph type="title"/>
          </p:nvPr>
        </p:nvSpPr>
        <p:spPr>
          <a:xfrm>
            <a:off x="448439" y="483637"/>
            <a:ext cx="6394152" cy="1311664"/>
          </a:xfrm>
        </p:spPr>
        <p:txBody>
          <a:bodyPr>
            <a:noAutofit/>
          </a:bodyPr>
          <a:lstStyle/>
          <a:p>
            <a:pPr marL="0" marR="0">
              <a:spcBef>
                <a:spcPts val="1500"/>
              </a:spcBef>
              <a:spcAft>
                <a:spcPts val="1500"/>
              </a:spcAft>
            </a:pPr>
            <a:r>
              <a:rPr lang="en-GB" sz="2800" b="1">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Pregnant Women or Women Who Think They May be Pregnant – Delay Taking the Vaccine Until When the Baby Is Born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EB99A79-DAD1-4A97-A746-7E91C4D0BD20}"/>
              </a:ext>
            </a:extLst>
          </p:cNvPr>
          <p:cNvSpPr>
            <a:spLocks noGrp="1"/>
          </p:cNvSpPr>
          <p:nvPr>
            <p:ph idx="1"/>
          </p:nvPr>
        </p:nvSpPr>
        <p:spPr>
          <a:xfrm>
            <a:off x="396680" y="1934258"/>
            <a:ext cx="5624557" cy="4784785"/>
          </a:xfrm>
        </p:spPr>
        <p:txBody>
          <a:bodyPr anchor="ctr">
            <a:normAutofit/>
          </a:bodyPr>
          <a:lstStyle/>
          <a:p>
            <a:pPr marL="0" marR="0" indent="0">
              <a:lnSpc>
                <a:spcPct val="100000"/>
              </a:lnSpc>
              <a:spcBef>
                <a:spcPts val="1500"/>
              </a:spcBef>
              <a:spcAft>
                <a:spcPts val="1500"/>
              </a:spcAft>
              <a:buNone/>
            </a:pPr>
            <a:r>
              <a:rPr lang="en-U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Like all new medicines, the vaccines have not yet been tested in pregnant women. So, women should wait until their pregnancy is completed before they are vaccinated – but also take care to reduce your risk of COVID-19.</a:t>
            </a:r>
          </a:p>
          <a:p>
            <a:pPr marL="0" marR="0" indent="0">
              <a:lnSpc>
                <a:spcPct val="100000"/>
              </a:lnSpc>
              <a:spcBef>
                <a:spcPts val="1500"/>
              </a:spcBef>
              <a:spcAft>
                <a:spcPts val="1500"/>
              </a:spcAft>
              <a:buNone/>
            </a:pPr>
            <a:r>
              <a:rPr lang="en-U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Most women who catch COVID-19 during pregnancy do not suffer a more serious outcome than non-pregnant women and will go on to deliver a healthy baby. </a:t>
            </a:r>
          </a:p>
          <a:p>
            <a:pPr marL="0" marR="0" indent="0">
              <a:lnSpc>
                <a:spcPct val="100000"/>
              </a:lnSpc>
              <a:spcBef>
                <a:spcPts val="1500"/>
              </a:spcBef>
              <a:spcAft>
                <a:spcPts val="1500"/>
              </a:spcAft>
              <a:buNone/>
            </a:pPr>
            <a:r>
              <a:rPr lang="en-U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a woman finds out that she is pregnant after she has had the vaccine, advise her not to worry. The vaccines do not contain organisms that multiply in the body, so they cannot cause COVID-19 infection in the unborn baby. </a:t>
            </a:r>
          </a:p>
          <a:p>
            <a:pPr marL="0" marR="0" indent="0">
              <a:lnSpc>
                <a:spcPct val="100000"/>
              </a:lnSpc>
              <a:spcBef>
                <a:spcPts val="1500"/>
              </a:spcBef>
              <a:spcAft>
                <a:spcPts val="1500"/>
              </a:spcAft>
              <a:buNone/>
            </a:pPr>
            <a:r>
              <a:rPr lang="en-U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Women can breast feed after having a vaccination. </a:t>
            </a:r>
          </a:p>
        </p:txBody>
      </p:sp>
    </p:spTree>
    <p:extLst>
      <p:ext uri="{BB962C8B-B14F-4D97-AF65-F5344CB8AC3E}">
        <p14:creationId xmlns:p14="http://schemas.microsoft.com/office/powerpoint/2010/main" val="1904720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International: COVID-19 vaccine not certain: global ...">
            <a:extLst>
              <a:ext uri="{FF2B5EF4-FFF2-40B4-BE49-F238E27FC236}">
                <a16:creationId xmlns:a16="http://schemas.microsoft.com/office/drawing/2014/main" id="{A9A122FF-F5AB-451D-8055-EC5DADAB5E73}"/>
              </a:ext>
            </a:extLst>
          </p:cNvPr>
          <p:cNvPicPr/>
          <p:nvPr/>
        </p:nvPicPr>
        <p:blipFill rotWithShape="1">
          <a:blip r:embed="rId2" cstate="print">
            <a:extLst>
              <a:ext uri="{28A0092B-C50C-407E-A947-70E740481C1C}">
                <a14:useLocalDpi xmlns:a14="http://schemas.microsoft.com/office/drawing/2010/main" val="0"/>
              </a:ext>
            </a:extLst>
          </a:blip>
          <a:srcRect t="14659" b="1071"/>
          <a:stretch/>
        </p:blipFill>
        <p:spPr bwMode="auto">
          <a:xfrm>
            <a:off x="0" y="-91856"/>
            <a:ext cx="12192000" cy="6857990"/>
          </a:xfrm>
          <a:prstGeom prst="rect">
            <a:avLst/>
          </a:prstGeom>
          <a:noFill/>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DCCDBC1A-4D60-454D-9125-095EA6292C85}"/>
              </a:ext>
            </a:extLst>
          </p:cNvPr>
          <p:cNvSpPr>
            <a:spLocks noGrp="1"/>
          </p:cNvSpPr>
          <p:nvPr>
            <p:ph type="title"/>
          </p:nvPr>
        </p:nvSpPr>
        <p:spPr>
          <a:xfrm>
            <a:off x="86264" y="1946775"/>
            <a:ext cx="5572664" cy="1342754"/>
          </a:xfrm>
        </p:spPr>
        <p:txBody>
          <a:bodyPr>
            <a:noAutofit/>
          </a:bodyPr>
          <a:lstStyle/>
          <a:p>
            <a:pPr algn="ctr"/>
            <a:r>
              <a:rPr lang="en-GB" sz="3200" b="1">
                <a:effectLst/>
                <a:latin typeface="Arial" panose="020B0604020202020204" pitchFamily="34" charset="0"/>
                <a:ea typeface="Times New Roman" panose="02020603050405020304" pitchFamily="18" charset="0"/>
                <a:cs typeface="Times New Roman" panose="02020603050405020304" pitchFamily="18" charset="0"/>
              </a:rPr>
              <a:t>Can you Catch COVID-19 From The Vaccine? - No</a:t>
            </a:r>
            <a:r>
              <a:rPr lang="en-US" sz="2000">
                <a:effectLst/>
                <a:latin typeface="Calibri" panose="020F0502020204030204" pitchFamily="34" charset="0"/>
                <a:ea typeface="Calibri" panose="020F0502020204030204" pitchFamily="34" charset="0"/>
                <a:cs typeface="Times New Roman" panose="02020603050405020304" pitchFamily="18" charset="0"/>
              </a:rPr>
              <a:t/>
            </a:r>
            <a:br>
              <a:rPr lang="en-US" sz="2000">
                <a:effectLst/>
                <a:latin typeface="Calibri" panose="020F0502020204030204" pitchFamily="34" charset="0"/>
                <a:ea typeface="Calibri" panose="020F0502020204030204" pitchFamily="34" charset="0"/>
                <a:cs typeface="Times New Roman" panose="02020603050405020304" pitchFamily="18" charset="0"/>
              </a:rPr>
            </a:br>
            <a:endParaRPr lang="en-US" sz="2000"/>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8A9E669-655B-4A35-836F-3DF5B5790940}"/>
              </a:ext>
            </a:extLst>
          </p:cNvPr>
          <p:cNvSpPr>
            <a:spLocks noGrp="1"/>
          </p:cNvSpPr>
          <p:nvPr>
            <p:ph idx="1"/>
          </p:nvPr>
        </p:nvSpPr>
        <p:spPr>
          <a:xfrm>
            <a:off x="306981" y="3381395"/>
            <a:ext cx="5449715" cy="3548488"/>
          </a:xfrm>
        </p:spPr>
        <p:txBody>
          <a:bodyPr anchor="ctr">
            <a:normAutofit/>
          </a:bodyPr>
          <a:lstStyle/>
          <a:p>
            <a:pPr>
              <a:lnSpc>
                <a:spcPct val="150000"/>
              </a:lnSpc>
            </a:pPr>
            <a:r>
              <a:rPr lang="en-GB" sz="1800">
                <a:effectLst/>
                <a:latin typeface="Arial" panose="020B0604020202020204" pitchFamily="34" charset="0"/>
                <a:ea typeface="Times New Roman" panose="02020603050405020304" pitchFamily="18" charset="0"/>
                <a:cs typeface="Times New Roman" panose="02020603050405020304" pitchFamily="18" charset="0"/>
              </a:rPr>
              <a:t>You cannot catch COVID-19 from the vaccine. But it takes 2 weeks after the first vaccination to be protected. </a:t>
            </a:r>
          </a:p>
          <a:p>
            <a:pPr>
              <a:lnSpc>
                <a:spcPct val="150000"/>
              </a:lnSpc>
            </a:pPr>
            <a:r>
              <a:rPr lang="en-GB" sz="1800">
                <a:effectLst/>
                <a:latin typeface="Arial" panose="020B0604020202020204" pitchFamily="34" charset="0"/>
                <a:ea typeface="Times New Roman" panose="02020603050405020304" pitchFamily="18" charset="0"/>
                <a:cs typeface="Times New Roman" panose="02020603050405020304" pitchFamily="18" charset="0"/>
              </a:rPr>
              <a:t>So, if you catch COVID-19 from someone (and while incubating but not yet ill) then the symptoms may appear after being vaccinated. But it isn’t due to the vaccination.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US" sz="1800"/>
          </a:p>
        </p:txBody>
      </p:sp>
    </p:spTree>
    <p:extLst>
      <p:ext uri="{BB962C8B-B14F-4D97-AF65-F5344CB8AC3E}">
        <p14:creationId xmlns:p14="http://schemas.microsoft.com/office/powerpoint/2010/main" val="2291367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B6D511-6416-4F33-94E8-DBE03DAAE00F}"/>
              </a:ext>
            </a:extLst>
          </p:cNvPr>
          <p:cNvSpPr>
            <a:spLocks noGrp="1"/>
          </p:cNvSpPr>
          <p:nvPr>
            <p:ph type="title"/>
          </p:nvPr>
        </p:nvSpPr>
        <p:spPr>
          <a:xfrm>
            <a:off x="643467" y="321734"/>
            <a:ext cx="10905066" cy="1135737"/>
          </a:xfrm>
        </p:spPr>
        <p:txBody>
          <a:bodyPr>
            <a:normAutofit/>
          </a:bodyPr>
          <a:lstStyle/>
          <a:p>
            <a:r>
              <a:rPr lang="en-GB" sz="3600" b="1">
                <a:effectLst/>
                <a:latin typeface="Arial" panose="020B0604020202020204" pitchFamily="34" charset="0"/>
                <a:ea typeface="Times New Roman" panose="02020603050405020304" pitchFamily="18" charset="0"/>
                <a:cs typeface="Times New Roman" panose="02020603050405020304" pitchFamily="18" charset="0"/>
              </a:rPr>
              <a:t>Get the Second Dose </a:t>
            </a:r>
            <a:r>
              <a:rPr lang="en-US" sz="3600">
                <a:effectLst/>
                <a:latin typeface="Calibri" panose="020F0502020204030204" pitchFamily="34" charset="0"/>
                <a:ea typeface="Calibri" panose="020F0502020204030204" pitchFamily="34" charset="0"/>
                <a:cs typeface="Times New Roman" panose="02020603050405020304" pitchFamily="18" charset="0"/>
              </a:rPr>
              <a:t/>
            </a:r>
            <a:br>
              <a:rPr lang="en-US" sz="3600">
                <a:effectLst/>
                <a:latin typeface="Calibri" panose="020F0502020204030204" pitchFamily="34" charset="0"/>
                <a:ea typeface="Calibri" panose="020F0502020204030204" pitchFamily="34" charset="0"/>
                <a:cs typeface="Times New Roman" panose="02020603050405020304" pitchFamily="18" charset="0"/>
              </a:rPr>
            </a:br>
            <a:endParaRPr lang="en-US" sz="3600"/>
          </a:p>
        </p:txBody>
      </p:sp>
      <p:sp>
        <p:nvSpPr>
          <p:cNvPr id="3" name="Content Placeholder 2">
            <a:extLst>
              <a:ext uri="{FF2B5EF4-FFF2-40B4-BE49-F238E27FC236}">
                <a16:creationId xmlns:a16="http://schemas.microsoft.com/office/drawing/2014/main" id="{ABDDCD7D-9181-4E8C-820E-324C26E40EC0}"/>
              </a:ext>
            </a:extLst>
          </p:cNvPr>
          <p:cNvSpPr>
            <a:spLocks noGrp="1"/>
          </p:cNvSpPr>
          <p:nvPr>
            <p:ph idx="1"/>
          </p:nvPr>
        </p:nvSpPr>
        <p:spPr>
          <a:xfrm>
            <a:off x="562954" y="1499358"/>
            <a:ext cx="10646094" cy="4275987"/>
          </a:xfrm>
        </p:spPr>
        <p:txBody>
          <a:bodyPr>
            <a:normAutofit/>
          </a:bodyPr>
          <a:lstStyle/>
          <a:p>
            <a:pPr>
              <a:lnSpc>
                <a:spcPct val="150000"/>
              </a:lnSpc>
              <a:spcBef>
                <a:spcPts val="1500"/>
              </a:spcBef>
              <a:spcAft>
                <a:spcPts val="1500"/>
              </a:spcAft>
            </a:pPr>
            <a:r>
              <a:rPr lang="en-GB" sz="2400" dirty="0">
                <a:effectLst/>
                <a:latin typeface="Arial" panose="020B0604020202020204" pitchFamily="34" charset="0"/>
                <a:ea typeface="Times New Roman" panose="02020603050405020304" pitchFamily="18" charset="0"/>
                <a:cs typeface="Times New Roman" panose="02020603050405020304" pitchFamily="18" charset="0"/>
              </a:rPr>
              <a:t>Plan to attend the second vaccination appointment. Put an alert in your phone and/or a written record of your next appointment, which should be in 3 to 12 weeks time. It is important to have both doses of the same vaccine to give the best protection.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GB" sz="2400" dirty="0">
                <a:effectLst/>
                <a:latin typeface="Arial" panose="020B0604020202020204" pitchFamily="34" charset="0"/>
                <a:ea typeface="Times New Roman" panose="02020603050405020304" pitchFamily="18" charset="0"/>
              </a:rPr>
              <a:t>Make a record, keep it safely and </a:t>
            </a:r>
          </a:p>
          <a:p>
            <a:pPr>
              <a:lnSpc>
                <a:spcPct val="150000"/>
              </a:lnSpc>
            </a:pPr>
            <a:r>
              <a:rPr lang="en-GB" sz="2400" dirty="0">
                <a:latin typeface="Arial" panose="020B0604020202020204" pitchFamily="34" charset="0"/>
                <a:ea typeface="Times New Roman" panose="02020603050405020304" pitchFamily="18" charset="0"/>
              </a:rPr>
              <a:t>G</a:t>
            </a:r>
            <a:r>
              <a:rPr lang="en-GB" sz="2400" dirty="0">
                <a:effectLst/>
                <a:latin typeface="Arial" panose="020B0604020202020204" pitchFamily="34" charset="0"/>
                <a:ea typeface="Times New Roman" panose="02020603050405020304" pitchFamily="18" charset="0"/>
              </a:rPr>
              <a:t>o to the appointment for your second dose.</a:t>
            </a:r>
            <a:endParaRPr lang="en-US" sz="2400" dirty="0"/>
          </a:p>
        </p:txBody>
      </p:sp>
      <p:sp>
        <p:nvSpPr>
          <p:cNvPr id="23" name="Rectangle 22">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9" descr="A picture containing person&#10;&#10;Description automatically generated">
            <a:extLst>
              <a:ext uri="{FF2B5EF4-FFF2-40B4-BE49-F238E27FC236}">
                <a16:creationId xmlns:a16="http://schemas.microsoft.com/office/drawing/2014/main" id="{00703C7C-3671-9C45-9D2D-81846F2ABFBB}"/>
              </a:ext>
            </a:extLst>
          </p:cNvPr>
          <p:cNvPicPr/>
          <p:nvPr/>
        </p:nvPicPr>
        <p:blipFill rotWithShape="1">
          <a:blip r:embed="rId2" cstate="print">
            <a:extLst>
              <a:ext uri="{28A0092B-C50C-407E-A947-70E740481C1C}">
                <a14:useLocalDpi xmlns:a14="http://schemas.microsoft.com/office/drawing/2010/main" val="0"/>
              </a:ext>
            </a:extLst>
          </a:blip>
          <a:srcRect l="50221" t="20052" r="24449" b="13097"/>
          <a:stretch/>
        </p:blipFill>
        <p:spPr>
          <a:xfrm>
            <a:off x="9170741" y="3370808"/>
            <a:ext cx="1566408" cy="3165458"/>
          </a:xfrm>
          <a:prstGeom prst="rect">
            <a:avLst/>
          </a:prstGeom>
        </p:spPr>
      </p:pic>
    </p:spTree>
    <p:extLst>
      <p:ext uri="{BB962C8B-B14F-4D97-AF65-F5344CB8AC3E}">
        <p14:creationId xmlns:p14="http://schemas.microsoft.com/office/powerpoint/2010/main" val="2801917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A64F71-982B-45BD-803D-85AC1B40AF05}"/>
              </a:ext>
            </a:extLst>
          </p:cNvPr>
          <p:cNvSpPr>
            <a:spLocks noGrp="1"/>
          </p:cNvSpPr>
          <p:nvPr>
            <p:ph type="title"/>
          </p:nvPr>
        </p:nvSpPr>
        <p:spPr>
          <a:xfrm>
            <a:off x="507030" y="323621"/>
            <a:ext cx="10905066" cy="1315835"/>
          </a:xfrm>
        </p:spPr>
        <p:txBody>
          <a:bodyPr>
            <a:normAutofit fontScale="90000"/>
          </a:bodyPr>
          <a:lstStyle/>
          <a:p>
            <a:r>
              <a:rPr lang="en-GB" sz="3600" b="1">
                <a:effectLst/>
                <a:latin typeface="Arial" panose="020B0604020202020204" pitchFamily="34" charset="0"/>
                <a:ea typeface="Times New Roman" panose="02020603050405020304" pitchFamily="18" charset="0"/>
                <a:cs typeface="Times New Roman" panose="02020603050405020304" pitchFamily="18" charset="0"/>
              </a:rPr>
              <a:t>What to Do if You Are Not Well for Your </a:t>
            </a:r>
            <a:r>
              <a:rPr lang="en-GB" sz="3600" b="1">
                <a:latin typeface="Arial" panose="020B0604020202020204" pitchFamily="34" charset="0"/>
                <a:ea typeface="Times New Roman" panose="02020603050405020304" pitchFamily="18" charset="0"/>
                <a:cs typeface="Times New Roman" panose="02020603050405020304" pitchFamily="18" charset="0"/>
              </a:rPr>
              <a:t>N</a:t>
            </a:r>
            <a:r>
              <a:rPr lang="en-GB" sz="3600" b="1">
                <a:effectLst/>
                <a:latin typeface="Arial" panose="020B0604020202020204" pitchFamily="34" charset="0"/>
                <a:ea typeface="Times New Roman" panose="02020603050405020304" pitchFamily="18" charset="0"/>
                <a:cs typeface="Times New Roman" panose="02020603050405020304" pitchFamily="18" charset="0"/>
              </a:rPr>
              <a:t>ext Appointment? – Wait a Little…</a:t>
            </a:r>
            <a:r>
              <a:rPr lang="en-US" sz="2500">
                <a:effectLst/>
                <a:latin typeface="Calibri" panose="020F0502020204030204" pitchFamily="34" charset="0"/>
                <a:ea typeface="Calibri" panose="020F0502020204030204" pitchFamily="34" charset="0"/>
                <a:cs typeface="Times New Roman" panose="02020603050405020304" pitchFamily="18" charset="0"/>
              </a:rPr>
              <a:t/>
            </a:r>
            <a:br>
              <a:rPr lang="en-US" sz="2500">
                <a:effectLst/>
                <a:latin typeface="Calibri" panose="020F0502020204030204" pitchFamily="34" charset="0"/>
                <a:ea typeface="Calibri" panose="020F0502020204030204" pitchFamily="34" charset="0"/>
                <a:cs typeface="Times New Roman" panose="02020603050405020304" pitchFamily="18" charset="0"/>
              </a:rPr>
            </a:br>
            <a:endParaRPr lang="en-US" sz="2500"/>
          </a:p>
        </p:txBody>
      </p:sp>
      <p:sp>
        <p:nvSpPr>
          <p:cNvPr id="3" name="Content Placeholder 2">
            <a:extLst>
              <a:ext uri="{FF2B5EF4-FFF2-40B4-BE49-F238E27FC236}">
                <a16:creationId xmlns:a16="http://schemas.microsoft.com/office/drawing/2014/main" id="{7FE31B41-2BE9-4DC9-8C63-04C48FB3E4D2}"/>
              </a:ext>
            </a:extLst>
          </p:cNvPr>
          <p:cNvSpPr>
            <a:spLocks noGrp="1"/>
          </p:cNvSpPr>
          <p:nvPr>
            <p:ph idx="1"/>
          </p:nvPr>
        </p:nvSpPr>
        <p:spPr>
          <a:xfrm>
            <a:off x="643467" y="1782981"/>
            <a:ext cx="10905066" cy="4393982"/>
          </a:xfrm>
        </p:spPr>
        <p:txBody>
          <a:bodyPr>
            <a:normAutofit/>
          </a:bodyPr>
          <a:lstStyle/>
          <a:p>
            <a:pPr marL="0" indent="0">
              <a:lnSpc>
                <a:spcPct val="200000"/>
              </a:lnSpc>
              <a:buNone/>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If you or your patient is unwell, it is better to wait until recovered to have your vaccine, but you should try to have it as soon as possible. You should not attend a vaccine appointment if you are self-isolating, or waiting for a COVID-19 test, or if you have </a:t>
            </a:r>
            <a:r>
              <a:rPr lang="en-GB" sz="2000" dirty="0">
                <a:latin typeface="Arial" panose="020B0604020202020204" pitchFamily="34" charset="0"/>
                <a:ea typeface="Times New Roman" panose="02020603050405020304" pitchFamily="18" charset="0"/>
                <a:cs typeface="Times New Roman" panose="02020603050405020304" pitchFamily="18" charset="0"/>
              </a:rPr>
              <a:t>become </a:t>
            </a:r>
            <a:r>
              <a:rPr lang="en-GB" sz="2000" dirty="0">
                <a:effectLst/>
                <a:latin typeface="Arial" panose="020B0604020202020204" pitchFamily="34" charset="0"/>
                <a:ea typeface="Times New Roman" panose="02020603050405020304" pitchFamily="18" charset="0"/>
                <a:cs typeface="Times New Roman" panose="02020603050405020304" pitchFamily="18" charset="0"/>
              </a:rPr>
              <a:t>unwell in the last week with a fever or cough or ‘flu’ symptoms - to avoid infectin</a:t>
            </a:r>
            <a:r>
              <a:rPr lang="en-GB" sz="2000" dirty="0">
                <a:latin typeface="Arial" panose="020B0604020202020204" pitchFamily="34" charset="0"/>
                <a:ea typeface="Times New Roman" panose="02020603050405020304" pitchFamily="18" charset="0"/>
                <a:cs typeface="Times New Roman" panose="02020603050405020304" pitchFamily="18" charset="0"/>
              </a:rPr>
              <a:t>g others, wait until you are w</a:t>
            </a:r>
            <a:r>
              <a:rPr lang="en-GB" sz="2000" dirty="0">
                <a:effectLst/>
                <a:latin typeface="Arial" panose="020B0604020202020204" pitchFamily="34" charset="0"/>
                <a:ea typeface="Times New Roman" panose="02020603050405020304" pitchFamily="18" charset="0"/>
                <a:cs typeface="Times New Roman" panose="02020603050405020304" pitchFamily="18" charset="0"/>
              </a:rPr>
              <a:t>ell again.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200000"/>
              </a:lnSpc>
              <a:buNone/>
            </a:pPr>
            <a:endParaRPr lang="en-US" sz="2000" dirty="0"/>
          </a:p>
        </p:txBody>
      </p:sp>
      <p:sp>
        <p:nvSpPr>
          <p:cNvPr id="23" name="Rectangle 22">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16922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96B511-5524-4A88-8EC7-442AB527DC68}"/>
              </a:ext>
            </a:extLst>
          </p:cNvPr>
          <p:cNvSpPr>
            <a:spLocks noGrp="1"/>
          </p:cNvSpPr>
          <p:nvPr>
            <p:ph type="title"/>
          </p:nvPr>
        </p:nvSpPr>
        <p:spPr>
          <a:xfrm>
            <a:off x="643467" y="321734"/>
            <a:ext cx="10905066" cy="1135737"/>
          </a:xfrm>
        </p:spPr>
        <p:txBody>
          <a:bodyPr>
            <a:normAutofit fontScale="90000"/>
          </a:bodyPr>
          <a:lstStyle/>
          <a:p>
            <a:r>
              <a:rPr lang="en-GB" sz="4000" b="1">
                <a:effectLst/>
                <a:latin typeface="Arial" panose="020B0604020202020204" pitchFamily="34" charset="0"/>
                <a:ea typeface="Times New Roman" panose="02020603050405020304" pitchFamily="18" charset="0"/>
                <a:cs typeface="Times New Roman" panose="02020603050405020304" pitchFamily="18" charset="0"/>
              </a:rPr>
              <a:t>New Variants of Concern and Future ‘Booster’ Vaccinations</a:t>
            </a:r>
            <a:r>
              <a:rPr lang="en-US" sz="2800">
                <a:effectLst/>
                <a:latin typeface="Calibri" panose="020F0502020204030204" pitchFamily="34" charset="0"/>
                <a:ea typeface="Calibri" panose="020F0502020204030204" pitchFamily="34" charset="0"/>
                <a:cs typeface="Times New Roman" panose="02020603050405020304" pitchFamily="18" charset="0"/>
              </a:rPr>
              <a:t/>
            </a:r>
            <a:br>
              <a:rPr lang="en-US" sz="2800">
                <a:effectLst/>
                <a:latin typeface="Calibri" panose="020F0502020204030204" pitchFamily="34" charset="0"/>
                <a:ea typeface="Calibri" panose="020F0502020204030204" pitchFamily="34" charset="0"/>
                <a:cs typeface="Times New Roman" panose="02020603050405020304" pitchFamily="18" charset="0"/>
              </a:rPr>
            </a:br>
            <a:endParaRPr lang="en-US" sz="2800"/>
          </a:p>
        </p:txBody>
      </p:sp>
      <p:sp>
        <p:nvSpPr>
          <p:cNvPr id="3" name="Content Placeholder 2">
            <a:extLst>
              <a:ext uri="{FF2B5EF4-FFF2-40B4-BE49-F238E27FC236}">
                <a16:creationId xmlns:a16="http://schemas.microsoft.com/office/drawing/2014/main" id="{06268472-7E33-455E-ABEF-022D64F2F9D6}"/>
              </a:ext>
            </a:extLst>
          </p:cNvPr>
          <p:cNvSpPr>
            <a:spLocks noGrp="1"/>
          </p:cNvSpPr>
          <p:nvPr>
            <p:ph idx="1"/>
          </p:nvPr>
        </p:nvSpPr>
        <p:spPr>
          <a:xfrm>
            <a:off x="643467" y="1457471"/>
            <a:ext cx="10905066" cy="4719492"/>
          </a:xfrm>
        </p:spPr>
        <p:txBody>
          <a:bodyPr>
            <a:normAutofit fontScale="92500" lnSpcReduction="10000"/>
          </a:bodyPr>
          <a:lstStyle/>
          <a:p>
            <a:pPr marL="0" marR="0" indent="0">
              <a:lnSpc>
                <a:spcPct val="100000"/>
              </a:lnSpc>
              <a:spcBef>
                <a:spcPts val="0"/>
              </a:spcBef>
              <a:spcAft>
                <a:spcPts val="0"/>
              </a:spcAft>
              <a:buNone/>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All viruses multiply and sometimes there is a change in the genes. The change in the genes in the virus change is called a mutation. In an epidemic, as with Covid-19, the viruses multiply in huge numbers and changes are arising more quickly. Occasionally a change, ‘mutation’ happens that is helpful to the spread of the virus. So if we control the </a:t>
            </a:r>
            <a:r>
              <a:rPr lang="en-US" sz="2000" dirty="0">
                <a:latin typeface="Arial" panose="020B0604020202020204" pitchFamily="34" charset="0"/>
                <a:ea typeface="Times New Roman" panose="02020603050405020304" pitchFamily="18" charset="0"/>
                <a:cs typeface="Times New Roman" panose="02020603050405020304" pitchFamily="18" charset="0"/>
              </a:rPr>
              <a:t>epidemic by social distancing and vaccination there will be less virus multiplying and so few new mutations occur.  </a:t>
            </a:r>
          </a:p>
          <a:p>
            <a:pPr marL="0" marR="0" indent="0">
              <a:lnSpc>
                <a:spcPct val="100000"/>
              </a:lnSpc>
              <a:spcBef>
                <a:spcPts val="0"/>
              </a:spcBef>
              <a:spcAft>
                <a:spcPts val="0"/>
              </a:spcAft>
              <a:buNone/>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A few new virus variants are better able to transmit, as in the UK and South Africa variants. We call these new ‘variants of concern’.</a:t>
            </a:r>
          </a:p>
          <a:p>
            <a:pPr marL="0" marR="0" indent="0">
              <a:lnSpc>
                <a:spcPct val="100000"/>
              </a:lnSpc>
              <a:spcBef>
                <a:spcPts val="0"/>
              </a:spcBef>
              <a:spcAft>
                <a:spcPts val="0"/>
              </a:spcAft>
              <a:buNone/>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750"/>
              </a:spcAft>
              <a:buNone/>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Advantage to the virus conferred by these mutations, which lead to the classification of “new variants” into “variants of concern”, can manifest in one or more of the following ways</a:t>
            </a:r>
            <a:r>
              <a:rPr lang="en-GB"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0000"/>
              </a:lnSpc>
              <a:spcBef>
                <a:spcPts val="0"/>
              </a:spcBef>
              <a:spcAft>
                <a:spcPts val="750"/>
              </a:spcAft>
              <a:buFont typeface="+mj-lt"/>
              <a:buAutoNum type="alphaLcPeriod"/>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faster or more efficient transmission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0000"/>
              </a:lnSpc>
              <a:spcBef>
                <a:spcPts val="0"/>
              </a:spcBef>
              <a:spcAft>
                <a:spcPts val="750"/>
              </a:spcAft>
              <a:buFont typeface="+mj-lt"/>
              <a:buAutoNum type="alphaLcPeriod"/>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increase risk of severe disease or death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0000"/>
              </a:lnSpc>
              <a:spcBef>
                <a:spcPts val="0"/>
              </a:spcBef>
              <a:spcAft>
                <a:spcPts val="750"/>
              </a:spcAft>
              <a:buFont typeface="+mj-lt"/>
              <a:buAutoNum type="alphaLcPeriod"/>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escape immunity from past infection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0000"/>
              </a:lnSpc>
              <a:spcBef>
                <a:spcPts val="0"/>
              </a:spcBef>
              <a:spcAft>
                <a:spcPts val="750"/>
              </a:spcAft>
              <a:buFont typeface="+mj-lt"/>
              <a:buAutoNum type="alphaLcPeriod"/>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escape immunity from vaccination, or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0000"/>
              </a:lnSpc>
              <a:spcBef>
                <a:spcPts val="0"/>
              </a:spcBef>
              <a:spcAft>
                <a:spcPts val="750"/>
              </a:spcAft>
              <a:buFont typeface="+mj-lt"/>
              <a:buAutoNum type="alphaLcPeriod"/>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get past detection by existing tests.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en-US" sz="2000" dirty="0"/>
          </a:p>
        </p:txBody>
      </p:sp>
      <p:sp>
        <p:nvSpPr>
          <p:cNvPr id="23" name="Rectangle 22">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50958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96B511-5524-4A88-8EC7-442AB527DC68}"/>
              </a:ext>
            </a:extLst>
          </p:cNvPr>
          <p:cNvSpPr>
            <a:spLocks noGrp="1"/>
          </p:cNvSpPr>
          <p:nvPr>
            <p:ph type="title"/>
          </p:nvPr>
        </p:nvSpPr>
        <p:spPr>
          <a:xfrm>
            <a:off x="643467" y="321734"/>
            <a:ext cx="10905066" cy="1135737"/>
          </a:xfrm>
        </p:spPr>
        <p:txBody>
          <a:bodyPr>
            <a:normAutofit/>
          </a:bodyPr>
          <a:lstStyle/>
          <a:p>
            <a:r>
              <a:rPr lang="en-GB" sz="3600" b="1">
                <a:effectLst/>
                <a:latin typeface="Arial" panose="020B0604020202020204" pitchFamily="34" charset="0"/>
                <a:ea typeface="Times New Roman" panose="02020603050405020304" pitchFamily="18" charset="0"/>
                <a:cs typeface="Times New Roman" panose="02020603050405020304" pitchFamily="18" charset="0"/>
              </a:rPr>
              <a:t>New</a:t>
            </a:r>
            <a:r>
              <a:rPr lang="en-GB" sz="2800" b="1">
                <a:effectLst/>
                <a:latin typeface="Arial" panose="020B0604020202020204" pitchFamily="34" charset="0"/>
                <a:ea typeface="Times New Roman" panose="02020603050405020304" pitchFamily="18" charset="0"/>
                <a:cs typeface="Times New Roman" panose="02020603050405020304" pitchFamily="18" charset="0"/>
              </a:rPr>
              <a:t> Variants of Concern and Future ‘Booster’ Vaccinations</a:t>
            </a:r>
            <a:r>
              <a:rPr lang="en-US" sz="2800">
                <a:effectLst/>
                <a:latin typeface="Calibri" panose="020F0502020204030204" pitchFamily="34" charset="0"/>
                <a:ea typeface="Calibri" panose="020F0502020204030204" pitchFamily="34" charset="0"/>
                <a:cs typeface="Times New Roman" panose="02020603050405020304" pitchFamily="18" charset="0"/>
              </a:rPr>
              <a:t/>
            </a:r>
            <a:br>
              <a:rPr lang="en-US" sz="2800">
                <a:effectLst/>
                <a:latin typeface="Calibri" panose="020F0502020204030204" pitchFamily="34" charset="0"/>
                <a:ea typeface="Calibri" panose="020F0502020204030204" pitchFamily="34" charset="0"/>
                <a:cs typeface="Times New Roman" panose="02020603050405020304" pitchFamily="18" charset="0"/>
              </a:rPr>
            </a:br>
            <a:endParaRPr lang="en-US" sz="2800"/>
          </a:p>
        </p:txBody>
      </p:sp>
      <p:sp>
        <p:nvSpPr>
          <p:cNvPr id="3" name="Content Placeholder 2">
            <a:extLst>
              <a:ext uri="{FF2B5EF4-FFF2-40B4-BE49-F238E27FC236}">
                <a16:creationId xmlns:a16="http://schemas.microsoft.com/office/drawing/2014/main" id="{06268472-7E33-455E-ABEF-022D64F2F9D6}"/>
              </a:ext>
            </a:extLst>
          </p:cNvPr>
          <p:cNvSpPr>
            <a:spLocks noGrp="1"/>
          </p:cNvSpPr>
          <p:nvPr>
            <p:ph idx="1"/>
          </p:nvPr>
        </p:nvSpPr>
        <p:spPr>
          <a:xfrm>
            <a:off x="562954" y="1457471"/>
            <a:ext cx="10905066" cy="4393982"/>
          </a:xfrm>
        </p:spPr>
        <p:txBody>
          <a:bodyPr>
            <a:normAutofit lnSpcReduction="10000"/>
          </a:bodyPr>
          <a:lstStyle/>
          <a:p>
            <a:pPr marL="0" marR="0" indent="0">
              <a:spcBef>
                <a:spcPts val="0"/>
              </a:spcBef>
              <a:spcAft>
                <a:spcPts val="0"/>
              </a:spcAft>
              <a:buNone/>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A new variant is better at getting past the immune system. It may then infect more people, and/or affect younger adults, as well as more often lead to severe illness. The South Africa and Brazil new variants are like this, and they are spreading around Africa and the world. The AstraZeneca vaccine has been tested against this and was found to be much less effective when given to people exposed to the South African variant. While the Johnson and Johnson vaccine remains reasonably effective (57%) against this new variant. Most of the vaccines haven’t yet been tested against the South Africa or Brazil variants as yet and we don’t know.</a:t>
            </a:r>
          </a:p>
          <a:p>
            <a:pPr marL="0" marR="0" indent="0">
              <a:spcBef>
                <a:spcPts val="0"/>
              </a:spcBef>
              <a:spcAft>
                <a:spcPts val="0"/>
              </a:spcAft>
              <a:buNone/>
            </a:pP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Bef>
                <a:spcPts val="0"/>
              </a:spcBef>
              <a:buNone/>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But vaccines such as AstraZeneca are being modified to be more effective with these variants of concern, and trials are on-going. People may need boosters with these modified vaccines. We may combine more than one vaccine together. At the time of writing in April 2021, Covid-19 virus is spreading at very high levels in India and elsewhere in </a:t>
            </a:r>
            <a:r>
              <a:rPr lang="en-US" sz="1600" dirty="0">
                <a:latin typeface="Arial" panose="020B0604020202020204" pitchFamily="34" charset="0"/>
                <a:ea typeface="Times New Roman" panose="02020603050405020304" pitchFamily="18" charset="0"/>
                <a:cs typeface="Times New Roman" panose="02020603050405020304" pitchFamily="18" charset="0"/>
              </a:rPr>
              <a:t>south Asia</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and new variants are arising. This is a rapidly changing situation. For more information see the ministry of health and family welfare,</a:t>
            </a:r>
            <a:r>
              <a:rPr lang="en-GB" sz="1600" dirty="0"/>
              <a:t> questions and answers: </a:t>
            </a:r>
            <a:r>
              <a:rPr lang="en-GB" sz="1600" u="sng" dirty="0">
                <a:hlinkClick r:id="rId2"/>
              </a:rPr>
              <a:t>https://www.mohfw.gov.in/covid_vaccination/vaccination/index.html</a:t>
            </a:r>
            <a:r>
              <a:rPr lang="en-GB" sz="1600" dirty="0"/>
              <a:t> </a:t>
            </a:r>
          </a:p>
          <a:p>
            <a:pPr marL="0" marR="0" indent="0">
              <a:spcBef>
                <a:spcPts val="0"/>
              </a:spcBef>
              <a:spcAft>
                <a:spcPts val="0"/>
              </a:spcAft>
              <a:buNone/>
            </a:pP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So new variants are arising. Some are of concern. But the vaccines are being modified and tested to be effective against them. It is best is to get the vaccine, but then later we may need a booster vaccine dose. </a:t>
            </a:r>
          </a:p>
          <a:p>
            <a:pPr marL="0" marR="0" indent="0">
              <a:spcBef>
                <a:spcPts val="0"/>
              </a:spcBef>
              <a:spcAft>
                <a:spcPts val="0"/>
              </a:spcAft>
              <a:buNone/>
            </a:pP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600" dirty="0">
                <a:latin typeface="Arial" panose="020B0604020202020204" pitchFamily="34" charset="0"/>
                <a:ea typeface="Times New Roman" panose="02020603050405020304" pitchFamily="18" charset="0"/>
                <a:cs typeface="Times New Roman" panose="02020603050405020304" pitchFamily="18" charset="0"/>
              </a:rPr>
              <a:t>D</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o counsel people to have the vaccine. But also say that, even after vaccination, to continue social distancing </a:t>
            </a:r>
            <a:r>
              <a:rPr lang="en-US" sz="1600" dirty="0">
                <a:latin typeface="Arial" panose="020B0604020202020204" pitchFamily="34" charset="0"/>
                <a:ea typeface="Times New Roman" panose="02020603050405020304" pitchFamily="18" charset="0"/>
                <a:cs typeface="Times New Roman" panose="02020603050405020304" pitchFamily="18" charset="0"/>
              </a:rPr>
              <a:t>(a </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meter or more apart), use masks, meet outside or in well ventilated places, and wash their hands with soap or use hand sanitizers often, just as non-vaccinated people must do.</a:t>
            </a:r>
          </a:p>
          <a:p>
            <a:endParaRPr lang="en-US" sz="1600" dirty="0"/>
          </a:p>
        </p:txBody>
      </p:sp>
      <p:sp>
        <p:nvSpPr>
          <p:cNvPr id="19" name="Rectangle 18">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Rectangle 24">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263651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VID-19 Vaccine Communication Toolkit for Essential ...">
            <a:extLst>
              <a:ext uri="{FF2B5EF4-FFF2-40B4-BE49-F238E27FC236}">
                <a16:creationId xmlns:a16="http://schemas.microsoft.com/office/drawing/2014/main" id="{D0976258-4087-48CE-A1A0-DF8B21ACA690}"/>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6222826" y="544436"/>
            <a:ext cx="5571065" cy="5571065"/>
          </a:xfrm>
          <a:prstGeom prst="rect">
            <a:avLst/>
          </a:prstGeom>
          <a:noFill/>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COVID-19: Bollywood stars practice self isolation, urge ...">
            <a:extLst>
              <a:ext uri="{FF2B5EF4-FFF2-40B4-BE49-F238E27FC236}">
                <a16:creationId xmlns:a16="http://schemas.microsoft.com/office/drawing/2014/main" id="{4B5C8149-A431-2742-A14B-6D72A645945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663" y="951779"/>
            <a:ext cx="5341456" cy="3680181"/>
          </a:xfrm>
          <a:prstGeom prst="rect">
            <a:avLst/>
          </a:prstGeom>
          <a:noFill/>
          <a:ln>
            <a:noFill/>
          </a:ln>
        </p:spPr>
      </p:pic>
      <p:sp>
        <p:nvSpPr>
          <p:cNvPr id="2" name="TextBox 1">
            <a:extLst>
              <a:ext uri="{FF2B5EF4-FFF2-40B4-BE49-F238E27FC236}">
                <a16:creationId xmlns:a16="http://schemas.microsoft.com/office/drawing/2014/main" id="{5AF8BA56-0997-8C42-A518-96464C023392}"/>
              </a:ext>
            </a:extLst>
          </p:cNvPr>
          <p:cNvSpPr txBox="1"/>
          <p:nvPr/>
        </p:nvSpPr>
        <p:spPr>
          <a:xfrm>
            <a:off x="754544" y="4631961"/>
            <a:ext cx="5226531" cy="646331"/>
          </a:xfrm>
          <a:prstGeom prst="rect">
            <a:avLst/>
          </a:prstGeom>
          <a:noFill/>
        </p:spPr>
        <p:txBody>
          <a:bodyPr wrap="square" rtlCol="0">
            <a:spAutoFit/>
          </a:bodyPr>
          <a:lstStyle/>
          <a:p>
            <a:r>
              <a:rPr lang="en-GB" dirty="0"/>
              <a:t>Bollywood stars practice self-isolation </a:t>
            </a:r>
          </a:p>
          <a:p>
            <a:r>
              <a:rPr lang="en-GB" dirty="0"/>
              <a:t>Dynamite news</a:t>
            </a:r>
          </a:p>
        </p:txBody>
      </p:sp>
    </p:spTree>
    <p:extLst>
      <p:ext uri="{BB962C8B-B14F-4D97-AF65-F5344CB8AC3E}">
        <p14:creationId xmlns:p14="http://schemas.microsoft.com/office/powerpoint/2010/main" val="920058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D609A3-9737-41E9-ABCC-0EFABF4516C3}"/>
              </a:ext>
            </a:extLst>
          </p:cNvPr>
          <p:cNvSpPr>
            <a:spLocks noGrp="1"/>
          </p:cNvSpPr>
          <p:nvPr>
            <p:ph type="title"/>
          </p:nvPr>
        </p:nvSpPr>
        <p:spPr>
          <a:xfrm>
            <a:off x="643467" y="321734"/>
            <a:ext cx="10905066" cy="1135737"/>
          </a:xfrm>
        </p:spPr>
        <p:txBody>
          <a:bodyPr>
            <a:normAutofit/>
          </a:bodyPr>
          <a:lstStyle/>
          <a:p>
            <a:r>
              <a:rPr lang="en-GB" sz="3600" b="1" dirty="0">
                <a:latin typeface="Arial" panose="020B0604020202020204" pitchFamily="34" charset="0"/>
                <a:ea typeface="Times New Roman" panose="02020603050405020304" pitchFamily="18" charset="0"/>
                <a:cs typeface="Times New Roman" panose="02020603050405020304" pitchFamily="18" charset="0"/>
              </a:rPr>
              <a:t>Vaccination Training Module</a:t>
            </a:r>
            <a:r>
              <a:rPr lang="en-US" sz="3600" dirty="0">
                <a:latin typeface="Calibri" panose="020F0502020204030204" pitchFamily="34" charset="0"/>
                <a:ea typeface="Calibri" panose="020F0502020204030204" pitchFamily="34" charset="0"/>
                <a:cs typeface="Times New Roman" panose="02020603050405020304" pitchFamily="18" charset="0"/>
              </a:rPr>
              <a:t/>
            </a:r>
            <a:br>
              <a:rPr lang="en-US" sz="3600" dirty="0">
                <a:latin typeface="Calibri" panose="020F0502020204030204" pitchFamily="34" charset="0"/>
                <a:ea typeface="Calibri" panose="020F0502020204030204" pitchFamily="34" charset="0"/>
                <a:cs typeface="Times New Roman" panose="02020603050405020304" pitchFamily="18" charset="0"/>
              </a:rPr>
            </a:br>
            <a:endParaRPr lang="en-US" sz="3600" dirty="0"/>
          </a:p>
        </p:txBody>
      </p:sp>
      <p:sp>
        <p:nvSpPr>
          <p:cNvPr id="3" name="Content Placeholder 2">
            <a:extLst>
              <a:ext uri="{FF2B5EF4-FFF2-40B4-BE49-F238E27FC236}">
                <a16:creationId xmlns:a16="http://schemas.microsoft.com/office/drawing/2014/main" id="{FD592C9C-1D75-4186-B669-F718140B4238}"/>
              </a:ext>
            </a:extLst>
          </p:cNvPr>
          <p:cNvSpPr>
            <a:spLocks noGrp="1"/>
          </p:cNvSpPr>
          <p:nvPr>
            <p:ph idx="1"/>
          </p:nvPr>
        </p:nvSpPr>
        <p:spPr>
          <a:xfrm>
            <a:off x="360342" y="1212426"/>
            <a:ext cx="11504309" cy="5323839"/>
          </a:xfrm>
        </p:spPr>
        <p:txBody>
          <a:bodyPr>
            <a:normAutofit/>
          </a:bodyPr>
          <a:lstStyle/>
          <a:p>
            <a:pPr marL="0" indent="0" fontAlgn="base">
              <a:spcBef>
                <a:spcPts val="0"/>
              </a:spcBef>
              <a:buNone/>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1314450" marR="0" indent="-1314450" fontAlgn="base">
              <a:spcBef>
                <a:spcPts val="0"/>
              </a:spcBef>
              <a:spcAft>
                <a:spcPts val="0"/>
              </a:spcAft>
              <a:buNone/>
            </a:pPr>
            <a:r>
              <a:rPr lang="en-GB" sz="1700" b="1" dirty="0">
                <a:latin typeface="Arial" panose="020B0604020202020204" pitchFamily="34" charset="0"/>
                <a:ea typeface="Times New Roman" panose="02020603050405020304" pitchFamily="18" charset="0"/>
                <a:cs typeface="Times New Roman" panose="02020603050405020304" pitchFamily="18" charset="0"/>
              </a:rPr>
              <a:t>Audience</a:t>
            </a:r>
            <a:r>
              <a:rPr lang="en-GB" sz="1700" dirty="0">
                <a:latin typeface="Arial" panose="020B0604020202020204" pitchFamily="34" charset="0"/>
                <a:ea typeface="Times New Roman" panose="02020603050405020304" pitchFamily="18" charset="0"/>
                <a:cs typeface="Times New Roman" panose="02020603050405020304" pitchFamily="18" charset="0"/>
              </a:rPr>
              <a:t>:     </a:t>
            </a:r>
            <a:r>
              <a:rPr lang="en-GB" sz="1700" dirty="0">
                <a:effectLst/>
                <a:latin typeface="Arial" panose="020B0604020202020204" pitchFamily="34" charset="0"/>
                <a:ea typeface="Times New Roman" panose="02020603050405020304" pitchFamily="18" charset="0"/>
                <a:cs typeface="Times New Roman" panose="02020603050405020304" pitchFamily="18" charset="0"/>
              </a:rPr>
              <a:t>For frontline health workers, with information for you to pass on to your patients and the community where you live and work.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fontAlgn="base">
              <a:spcBef>
                <a:spcPts val="0"/>
              </a:spcBef>
              <a:spcAft>
                <a:spcPts val="0"/>
              </a:spcAft>
              <a:buNone/>
            </a:pPr>
            <a:r>
              <a:rPr lang="en-GB" sz="17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7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spcBef>
                <a:spcPts val="0"/>
              </a:spcBef>
              <a:buNone/>
            </a:pPr>
            <a:r>
              <a:rPr lang="en-GB" sz="1700" b="1" dirty="0">
                <a:effectLst/>
                <a:latin typeface="Arial" panose="020B0604020202020204" pitchFamily="34" charset="0"/>
                <a:ea typeface="Times New Roman" panose="02020603050405020304" pitchFamily="18" charset="0"/>
                <a:cs typeface="Times New Roman" panose="02020603050405020304" pitchFamily="18" charset="0"/>
              </a:rPr>
              <a:t>Author</a:t>
            </a:r>
            <a:r>
              <a:rPr lang="en-GB"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700" dirty="0">
                <a:latin typeface="Arial" panose="020B0604020202020204" pitchFamily="34" charset="0"/>
                <a:cs typeface="Times New Roman" panose="02020603050405020304" pitchFamily="18" charset="0"/>
              </a:rPr>
              <a:t>John Walley, Clinical Professor, </a:t>
            </a:r>
            <a:r>
              <a:rPr lang="en-US" sz="1700" dirty="0">
                <a:latin typeface="Arial" panose="020B0604020202020204" pitchFamily="34" charset="0"/>
                <a:cs typeface="Times New Roman" panose="02020603050405020304" pitchFamily="18" charset="0"/>
              </a:rPr>
              <a:t>Nuffield Centre of International Health &amp; Development, LIHS, Medical 	      School, </a:t>
            </a:r>
            <a:r>
              <a:rPr lang="en-GB" sz="1700" dirty="0">
                <a:latin typeface="Arial" panose="020B0604020202020204" pitchFamily="34" charset="0"/>
                <a:cs typeface="Times New Roman" panose="02020603050405020304" pitchFamily="18" charset="0"/>
              </a:rPr>
              <a:t>University of Leeds, UK. The information is summarised by the author from international agency 	      sources, </a:t>
            </a:r>
            <a:r>
              <a:rPr lang="en-GB" sz="1700" dirty="0">
                <a:latin typeface="Arial" panose="020B0604020202020204" pitchFamily="34" charset="0"/>
                <a:cs typeface="Times New Roman" panose="02020603050405020304" pitchFamily="18" charset="0"/>
              </a:rPr>
              <a:t>with funding from the </a:t>
            </a:r>
            <a:r>
              <a:rPr lang="en-GB" sz="1700" dirty="0">
                <a:latin typeface="Arial" panose="020B0604020202020204" pitchFamily="34" charset="0"/>
                <a:cs typeface="Times New Roman" panose="02020603050405020304" pitchFamily="18" charset="0"/>
                <a:hlinkClick r:id="rId2"/>
              </a:rPr>
              <a:t>RUHF</a:t>
            </a:r>
            <a:r>
              <a:rPr lang="en-GB" sz="1700" dirty="0">
                <a:latin typeface="Arial" panose="020B0604020202020204" pitchFamily="34" charset="0"/>
                <a:cs typeface="Times New Roman" panose="02020603050405020304" pitchFamily="18" charset="0"/>
              </a:rPr>
              <a:t>, </a:t>
            </a:r>
            <a:r>
              <a:rPr lang="en-GB" sz="1700" dirty="0" smtClean="0">
                <a:latin typeface="Arial" panose="020B0604020202020204" pitchFamily="34" charset="0"/>
                <a:cs typeface="Times New Roman" panose="02020603050405020304" pitchFamily="18" charset="0"/>
              </a:rPr>
              <a:t>QMU,</a:t>
            </a:r>
            <a:r>
              <a:rPr lang="en-GB" sz="1700" dirty="0" smtClean="0">
                <a:latin typeface="Arial" panose="020B0604020202020204" pitchFamily="34" charset="0"/>
                <a:cs typeface="Times New Roman" panose="02020603050405020304" pitchFamily="18" charset="0"/>
              </a:rPr>
              <a:t> but </a:t>
            </a:r>
            <a:r>
              <a:rPr lang="en-GB" sz="1700" dirty="0">
                <a:latin typeface="Arial" panose="020B0604020202020204" pitchFamily="34" charset="0"/>
                <a:cs typeface="Times New Roman" panose="02020603050405020304" pitchFamily="18" charset="0"/>
              </a:rPr>
              <a:t>new information is available all the time, and clinical </a:t>
            </a:r>
            <a:r>
              <a:rPr lang="en-GB" sz="1700" dirty="0" smtClean="0">
                <a:latin typeface="Arial" panose="020B0604020202020204" pitchFamily="34" charset="0"/>
                <a:cs typeface="Times New Roman" panose="02020603050405020304" pitchFamily="18" charset="0"/>
              </a:rPr>
              <a:t>		      decisions </a:t>
            </a:r>
            <a:r>
              <a:rPr lang="en-GB" sz="1700" dirty="0">
                <a:latin typeface="Arial" panose="020B0604020202020204" pitchFamily="34" charset="0"/>
                <a:cs typeface="Times New Roman" panose="02020603050405020304" pitchFamily="18" charset="0"/>
              </a:rPr>
              <a:t>are the responsibility of the </a:t>
            </a:r>
            <a:r>
              <a:rPr lang="en-GB" sz="1700" dirty="0" smtClean="0">
                <a:latin typeface="Arial" panose="020B0604020202020204" pitchFamily="34" charset="0"/>
                <a:cs typeface="Times New Roman" panose="02020603050405020304" pitchFamily="18" charset="0"/>
              </a:rPr>
              <a:t>physician</a:t>
            </a:r>
            <a:r>
              <a:rPr lang="en-GB" sz="1700" dirty="0">
                <a:latin typeface="Arial" panose="020B0604020202020204" pitchFamily="34" charset="0"/>
                <a:cs typeface="Times New Roman" panose="02020603050405020304" pitchFamily="18" charset="0"/>
              </a:rPr>
              <a:t>/ health policy makers who make use of it. </a:t>
            </a:r>
          </a:p>
          <a:p>
            <a:pPr marL="0" marR="0" indent="0" fontAlgn="base">
              <a:spcBef>
                <a:spcPts val="0"/>
              </a:spcBef>
              <a:spcAft>
                <a:spcPts val="0"/>
              </a:spcAft>
              <a:buNone/>
            </a:pPr>
            <a:endParaRPr lang="en-GB" sz="1700" dirty="0">
              <a:effectLst/>
              <a:latin typeface="Arial" panose="020B0604020202020204" pitchFamily="34" charset="0"/>
              <a:ea typeface="Times New Roman" panose="02020603050405020304" pitchFamily="18" charset="0"/>
              <a:cs typeface="Times New Roman" panose="02020603050405020304" pitchFamily="18" charset="0"/>
            </a:endParaRPr>
          </a:p>
          <a:p>
            <a:pPr marL="1317625" marR="0" indent="-1317625" fontAlgn="base">
              <a:spcBef>
                <a:spcPts val="0"/>
              </a:spcBef>
              <a:spcAft>
                <a:spcPts val="0"/>
              </a:spcAft>
              <a:buNone/>
            </a:pPr>
            <a:r>
              <a:rPr lang="en-GB" sz="1700" b="1" dirty="0">
                <a:effectLst/>
                <a:latin typeface="Arial" panose="020B0604020202020204" pitchFamily="34" charset="0"/>
                <a:ea typeface="Times New Roman" panose="02020603050405020304" pitchFamily="18" charset="0"/>
                <a:cs typeface="Times New Roman" panose="02020603050405020304" pitchFamily="18" charset="0"/>
              </a:rPr>
              <a:t>Resources</a:t>
            </a:r>
            <a:r>
              <a:rPr lang="en-GB" sz="1700" dirty="0">
                <a:effectLst/>
                <a:latin typeface="Arial" panose="020B0604020202020204" pitchFamily="34" charset="0"/>
                <a:ea typeface="Times New Roman" panose="02020603050405020304" pitchFamily="18" charset="0"/>
                <a:cs typeface="Times New Roman" panose="02020603050405020304" pitchFamily="18" charset="0"/>
              </a:rPr>
              <a:t>: 	This COVID-19 Vaccination Training Module is freely available together with a Clinical Deskguide and Training Modules </a:t>
            </a:r>
            <a:r>
              <a:rPr lang="en-GB" sz="1700" dirty="0">
                <a:latin typeface="Arial" panose="020B0604020202020204" pitchFamily="34" charset="0"/>
                <a:ea typeface="Times New Roman" panose="02020603050405020304" pitchFamily="18" charset="0"/>
                <a:cs typeface="Times New Roman" panose="02020603050405020304" pitchFamily="18" charset="0"/>
              </a:rPr>
              <a:t>on </a:t>
            </a:r>
            <a:r>
              <a:rPr lang="en-GB" sz="1700" dirty="0">
                <a:latin typeface="Arial" panose="020B0604020202020204" pitchFamily="34" charset="0"/>
                <a:ea typeface="Times New Roman" panose="02020603050405020304" pitchFamily="18" charset="0"/>
                <a:cs typeface="Times New Roman" panose="02020603050405020304" pitchFamily="18" charset="0"/>
                <a:hlinkClick r:id="rId3"/>
              </a:rPr>
              <a:t>http://comdis-hsd.leeds.ac.uk</a:t>
            </a:r>
            <a:r>
              <a:rPr lang="en-GB" sz="1700" dirty="0">
                <a:latin typeface="Arial" panose="020B0604020202020204" pitchFamily="34" charset="0"/>
                <a:ea typeface="Times New Roman" panose="02020603050405020304" pitchFamily="18" charset="0"/>
                <a:cs typeface="Times New Roman" panose="02020603050405020304" pitchFamily="18" charset="0"/>
              </a:rPr>
              <a:t> </a:t>
            </a:r>
          </a:p>
          <a:p>
            <a:pPr marL="1317625" marR="0" indent="-1317625" fontAlgn="base">
              <a:spcBef>
                <a:spcPts val="0"/>
              </a:spcBef>
              <a:spcAft>
                <a:spcPts val="0"/>
              </a:spcAft>
              <a:buNone/>
            </a:pPr>
            <a:r>
              <a:rPr lang="en-GB" sz="17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1317625" marR="0" indent="-1317625" fontAlgn="base">
              <a:spcBef>
                <a:spcPts val="0"/>
              </a:spcBef>
              <a:spcAft>
                <a:spcPts val="0"/>
              </a:spcAft>
              <a:buNone/>
            </a:pPr>
            <a:r>
              <a:rPr lang="en-GB" sz="1700" b="1" dirty="0">
                <a:effectLst/>
                <a:latin typeface="Arial" panose="020B0604020202020204" pitchFamily="34" charset="0"/>
                <a:ea typeface="Times New Roman" panose="02020603050405020304" pitchFamily="18" charset="0"/>
                <a:cs typeface="Times New Roman" panose="02020603050405020304" pitchFamily="18" charset="0"/>
              </a:rPr>
              <a:t>Sources</a:t>
            </a:r>
            <a:r>
              <a:rPr lang="en-GB" sz="1700" dirty="0">
                <a:effectLst/>
                <a:latin typeface="Arial" panose="020B0604020202020204" pitchFamily="34" charset="0"/>
                <a:ea typeface="Times New Roman" panose="02020603050405020304" pitchFamily="18" charset="0"/>
                <a:cs typeface="Times New Roman" panose="02020603050405020304" pitchFamily="18" charset="0"/>
              </a:rPr>
              <a:t>:	We have edited from multiple openly available sources: Medical Journals; WHO. UK NHS and Public Health England, and the Nigeria Centre for Disease Control (NCDC). See the reference list at the end. </a:t>
            </a:r>
          </a:p>
          <a:p>
            <a:pPr marL="0" indent="0" fontAlgn="base">
              <a:spcBef>
                <a:spcPts val="0"/>
              </a:spcBef>
              <a:buNone/>
            </a:pPr>
            <a:endParaRPr lang="en-GB" sz="1700" dirty="0"/>
          </a:p>
          <a:p>
            <a:pPr marL="0" indent="0" fontAlgn="base">
              <a:spcBef>
                <a:spcPts val="0"/>
              </a:spcBef>
              <a:buNone/>
            </a:pPr>
            <a:r>
              <a:rPr lang="en-GB" sz="1700" b="1" dirty="0">
                <a:latin typeface="Arial" panose="020B0604020202020204" pitchFamily="34" charset="0"/>
                <a:cs typeface="Times New Roman" panose="02020603050405020304" pitchFamily="18" charset="0"/>
              </a:rPr>
              <a:t>India vaccine information</a:t>
            </a:r>
            <a:r>
              <a:rPr lang="en-GB" sz="1700" dirty="0"/>
              <a:t> and questions and answers: </a:t>
            </a:r>
            <a:r>
              <a:rPr lang="en-GB" sz="1700" u="sng" dirty="0">
                <a:hlinkClick r:id="rId4"/>
              </a:rPr>
              <a:t>https://www.mohfw.gov.in/covid_vaccination/vaccination/index.html</a:t>
            </a:r>
            <a:r>
              <a:rPr lang="en-GB" sz="1700" dirty="0"/>
              <a:t> </a:t>
            </a:r>
          </a:p>
          <a:p>
            <a:pPr marL="0" marR="0" indent="0" fontAlgn="base">
              <a:spcBef>
                <a:spcPts val="0"/>
              </a:spcBef>
              <a:spcAft>
                <a:spcPts val="0"/>
              </a:spcAft>
              <a:buNone/>
            </a:pPr>
            <a:endParaRPr lang="en-GB" sz="1700" dirty="0">
              <a:latin typeface="Arial" panose="020B0604020202020204" pitchFamily="34" charset="0"/>
              <a:ea typeface="Times New Roman" panose="02020603050405020304" pitchFamily="18" charset="0"/>
              <a:cs typeface="Times New Roman" panose="02020603050405020304" pitchFamily="18" charset="0"/>
            </a:endParaRPr>
          </a:p>
          <a:p>
            <a:pPr marL="0" indent="0" fontAlgn="base">
              <a:spcBef>
                <a:spcPts val="0"/>
              </a:spcBef>
              <a:buNone/>
            </a:pPr>
            <a:r>
              <a:rPr lang="en-GB" sz="1700" b="1" dirty="0">
                <a:latin typeface="Arial" panose="020B0604020202020204" pitchFamily="34" charset="0"/>
                <a:ea typeface="Times New Roman" panose="02020603050405020304" pitchFamily="18" charset="0"/>
                <a:cs typeface="Times New Roman" panose="02020603050405020304" pitchFamily="18" charset="0"/>
              </a:rPr>
              <a:t>i</a:t>
            </a:r>
            <a:r>
              <a:rPr lang="en-GB" sz="1700" b="1" dirty="0">
                <a:effectLst/>
                <a:latin typeface="Arial" panose="020B0604020202020204" pitchFamily="34" charset="0"/>
                <a:ea typeface="Times New Roman" panose="02020603050405020304" pitchFamily="18" charset="0"/>
                <a:cs typeface="Times New Roman" panose="02020603050405020304" pitchFamily="18" charset="0"/>
              </a:rPr>
              <a:t>nformation or </a:t>
            </a:r>
            <a:r>
              <a:rPr lang="en-GB" sz="1700" b="1" dirty="0">
                <a:latin typeface="Arial" panose="020B0604020202020204" pitchFamily="34" charset="0"/>
                <a:ea typeface="Times New Roman" panose="02020603050405020304" pitchFamily="18" charset="0"/>
                <a:cs typeface="Times New Roman" panose="02020603050405020304" pitchFamily="18" charset="0"/>
                <a:hlinkClick r:id="rId5"/>
              </a:rPr>
              <a:t>http://w</a:t>
            </a:r>
            <a:r>
              <a:rPr lang="en-GB" sz="1700" b="1" dirty="0">
                <a:effectLst/>
                <a:latin typeface="Arial" panose="020B0604020202020204" pitchFamily="34" charset="0"/>
                <a:ea typeface="Times New Roman" panose="02020603050405020304" pitchFamily="18" charset="0"/>
                <a:cs typeface="Times New Roman" panose="02020603050405020304" pitchFamily="18" charset="0"/>
                <a:hlinkClick r:id="rId5"/>
              </a:rPr>
              <a:t>ww.who.int</a:t>
            </a:r>
            <a:r>
              <a:rPr lang="en-GB" sz="1700" b="1"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700" dirty="0">
                <a:effectLst/>
                <a:latin typeface="Arial" panose="020B0604020202020204" pitchFamily="34" charset="0"/>
                <a:ea typeface="Times New Roman" panose="02020603050405020304" pitchFamily="18" charset="0"/>
                <a:cs typeface="Times New Roman" panose="02020603050405020304" pitchFamily="18" charset="0"/>
              </a:rPr>
              <a:t>or</a:t>
            </a:r>
            <a:r>
              <a:rPr lang="en-GB" sz="1700" dirty="0">
                <a:latin typeface="Arial" panose="020B0604020202020204" pitchFamily="34" charset="0"/>
                <a:ea typeface="Times New Roman" panose="02020603050405020304" pitchFamily="18" charset="0"/>
                <a:cs typeface="Times New Roman" panose="02020603050405020304" pitchFamily="18" charset="0"/>
              </a:rPr>
              <a:t>: </a:t>
            </a:r>
            <a:r>
              <a:rPr lang="en-GB" sz="1700" dirty="0" err="1">
                <a:latin typeface="Arial" panose="020B0604020202020204" pitchFamily="34" charset="0"/>
                <a:ea typeface="Times New Roman" panose="02020603050405020304" pitchFamily="18" charset="0"/>
                <a:cs typeface="Times New Roman" panose="02020603050405020304" pitchFamily="18" charset="0"/>
              </a:rPr>
              <a:t>nhs.uk</a:t>
            </a:r>
            <a:r>
              <a:rPr lang="en-GB" sz="1700" dirty="0">
                <a:latin typeface="Arial" panose="020B0604020202020204" pitchFamily="34" charset="0"/>
                <a:ea typeface="Times New Roman" panose="02020603050405020304" pitchFamily="18" charset="0"/>
                <a:cs typeface="Times New Roman" panose="02020603050405020304" pitchFamily="18" charset="0"/>
              </a:rPr>
              <a:t>/</a:t>
            </a:r>
            <a:r>
              <a:rPr lang="en-GB" sz="1700" dirty="0" err="1">
                <a:latin typeface="Arial" panose="020B0604020202020204" pitchFamily="34" charset="0"/>
                <a:ea typeface="Times New Roman" panose="02020603050405020304" pitchFamily="18" charset="0"/>
                <a:cs typeface="Times New Roman" panose="02020603050405020304" pitchFamily="18" charset="0"/>
              </a:rPr>
              <a:t>covidvaccine</a:t>
            </a:r>
            <a:r>
              <a:rPr lang="en-GB" sz="1700" dirty="0">
                <a:latin typeface="Arial" panose="020B0604020202020204" pitchFamily="34" charset="0"/>
                <a:ea typeface="Times New Roman" panose="02020603050405020304" pitchFamily="18" charset="0"/>
                <a:cs typeface="Times New Roman" panose="02020603050405020304" pitchFamily="18" charset="0"/>
              </a:rPr>
              <a:t>, </a:t>
            </a:r>
          </a:p>
          <a:p>
            <a:pPr marL="0" marR="0" indent="0" fontAlgn="base">
              <a:spcBef>
                <a:spcPts val="0"/>
              </a:spcBef>
              <a:spcAft>
                <a:spcPts val="0"/>
              </a:spcAft>
              <a:buNone/>
            </a:pPr>
            <a:endParaRPr lang="en-GB" sz="1700" b="1" dirty="0">
              <a:latin typeface="Arial" panose="020B0604020202020204" pitchFamily="34" charset="0"/>
              <a:ea typeface="Times New Roman" panose="02020603050405020304" pitchFamily="18" charset="0"/>
              <a:cs typeface="Times New Roman" panose="02020603050405020304" pitchFamily="18" charset="0"/>
            </a:endParaRPr>
          </a:p>
          <a:p>
            <a:pPr marL="0" indent="0" fontAlgn="base">
              <a:spcBef>
                <a:spcPts val="0"/>
              </a:spcBef>
              <a:buNone/>
            </a:pPr>
            <a:r>
              <a:rPr lang="en-GB" sz="1700" b="1" dirty="0">
                <a:latin typeface="Arial" panose="020B0604020202020204" pitchFamily="34" charset="0"/>
                <a:ea typeface="Times New Roman" panose="02020603050405020304" pitchFamily="18" charset="0"/>
                <a:cs typeface="Times New Roman" panose="02020603050405020304" pitchFamily="18" charset="0"/>
              </a:rPr>
              <a:t>You may adapt this module</a:t>
            </a:r>
            <a:r>
              <a:rPr lang="en-GB" sz="1700" dirty="0">
                <a:latin typeface="Arial" panose="020B0604020202020204" pitchFamily="34" charset="0"/>
                <a:ea typeface="Times New Roman" panose="02020603050405020304" pitchFamily="18" charset="0"/>
                <a:cs typeface="Times New Roman" panose="02020603050405020304" pitchFamily="18" charset="0"/>
              </a:rPr>
              <a:t> to your country context for non-profit educational use, freely according to the </a:t>
            </a:r>
            <a:r>
              <a:rPr lang="en-GB" sz="1700" dirty="0">
                <a:latin typeface="Arial" panose="020B0604020202020204" pitchFamily="34" charset="0"/>
                <a:cs typeface="Times New Roman" panose="02020603050405020304" pitchFamily="18" charset="0"/>
              </a:rPr>
              <a:t>CC0 1.0 Universal (CC0 1.0) Public Domain Dedication</a:t>
            </a:r>
            <a:r>
              <a:rPr lang="en-GB" sz="1700" dirty="0">
                <a:latin typeface="Arial" panose="020B0604020202020204" pitchFamily="34" charset="0"/>
                <a:ea typeface="Times New Roman" panose="02020603050405020304" pitchFamily="18" charset="0"/>
                <a:cs typeface="Times New Roman" panose="02020603050405020304" pitchFamily="18" charset="0"/>
              </a:rPr>
              <a:t>  </a:t>
            </a:r>
            <a:r>
              <a:rPr lang="en-GB" sz="1700" dirty="0">
                <a:latin typeface="Arial" panose="020B0604020202020204" pitchFamily="34" charset="0"/>
                <a:ea typeface="Times New Roman" panose="02020603050405020304" pitchFamily="18" charset="0"/>
                <a:cs typeface="Times New Roman" panose="02020603050405020304" pitchFamily="18" charset="0"/>
                <a:hlinkClick r:id="rId6"/>
              </a:rPr>
              <a:t>https://creativecommons.org/publicdomain/zero/1.0/</a:t>
            </a:r>
            <a:r>
              <a:rPr lang="en-GB" sz="1700" dirty="0">
                <a:latin typeface="Arial" panose="020B0604020202020204" pitchFamily="34" charset="0"/>
                <a:ea typeface="Times New Roman" panose="02020603050405020304" pitchFamily="18" charset="0"/>
                <a:cs typeface="Times New Roman" panose="02020603050405020304" pitchFamily="18" charset="0"/>
              </a:rPr>
              <a:t> </a:t>
            </a:r>
            <a:r>
              <a:rPr lang="en-GB" sz="17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700" dirty="0">
                <a:latin typeface="Arial" panose="020B0604020202020204" pitchFamily="34" charset="0"/>
                <a:cs typeface="Arial" panose="020B0604020202020204" pitchFamily="34" charset="0"/>
              </a:rPr>
              <a:t>T</a:t>
            </a:r>
            <a:r>
              <a:rPr lang="en-US" sz="1700" dirty="0">
                <a:latin typeface="Arial" panose="020B0604020202020204" pitchFamily="34" charset="0"/>
                <a:cs typeface="Arial" panose="020B0604020202020204" pitchFamily="34" charset="0"/>
              </a:rPr>
              <a:t>he views expressed are those of the author(s) and not necessarily those of the NHS, the NIHR or the Department of Health</a:t>
            </a:r>
            <a:r>
              <a:rPr lang="en-GB" sz="1700" dirty="0">
                <a:latin typeface="Arial" panose="020B0604020202020204" pitchFamily="34" charset="0"/>
                <a:cs typeface="Arial" panose="020B0604020202020204" pitchFamily="34" charset="0"/>
              </a:rPr>
              <a:t>.</a:t>
            </a:r>
          </a:p>
          <a:p>
            <a:pPr marL="0" indent="0" fontAlgn="base">
              <a:spcBef>
                <a:spcPts val="0"/>
              </a:spcBef>
              <a:buNone/>
            </a:pPr>
            <a:endParaRPr lang="en-GB" sz="1700" dirty="0">
              <a:latin typeface="Arial" panose="020B0604020202020204" pitchFamily="34" charset="0"/>
              <a:ea typeface="Times New Roman" panose="02020603050405020304" pitchFamily="18" charset="0"/>
              <a:cs typeface="Times New Roman" panose="02020603050405020304" pitchFamily="18" charset="0"/>
            </a:endParaRPr>
          </a:p>
          <a:p>
            <a:pPr marL="0" marR="0" indent="0" fontAlgn="base">
              <a:spcBef>
                <a:spcPts val="0"/>
              </a:spcBef>
              <a:spcAft>
                <a:spcPts val="0"/>
              </a:spcAft>
              <a:buNone/>
            </a:pPr>
            <a:endParaRPr lang="en-GB" sz="1700" b="1" dirty="0">
              <a:latin typeface="Arial" panose="020B0604020202020204" pitchFamily="34" charset="0"/>
              <a:ea typeface="Times New Roman" panose="02020603050405020304" pitchFamily="18" charset="0"/>
              <a:cs typeface="Times New Roman" panose="02020603050405020304" pitchFamily="18" charset="0"/>
            </a:endParaRPr>
          </a:p>
          <a:p>
            <a:pPr marL="0" marR="0" indent="0" fontAlgn="base">
              <a:spcBef>
                <a:spcPts val="0"/>
              </a:spcBef>
              <a:spcAft>
                <a:spcPts val="0"/>
              </a:spcAft>
              <a:buNone/>
            </a:pPr>
            <a:endParaRPr lang="en-US" sz="17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287027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46708FAB-3898-47A9-B05A-AB9ECBD9E7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BDA25A-1345-43A2-81FF-59CE23AFEFD1}"/>
              </a:ext>
            </a:extLst>
          </p:cNvPr>
          <p:cNvSpPr>
            <a:spLocks noGrp="1"/>
          </p:cNvSpPr>
          <p:nvPr>
            <p:ph type="title"/>
          </p:nvPr>
        </p:nvSpPr>
        <p:spPr>
          <a:xfrm>
            <a:off x="1136398" y="457201"/>
            <a:ext cx="10117810" cy="1150470"/>
          </a:xfrm>
        </p:spPr>
        <p:txBody>
          <a:bodyPr anchor="b">
            <a:normAutofit/>
          </a:bodyPr>
          <a:lstStyle/>
          <a:p>
            <a:r>
              <a:rPr lang="en-GB" sz="2500" b="1">
                <a:effectLst/>
                <a:latin typeface="Arial" panose="020B0604020202020204" pitchFamily="34" charset="0"/>
                <a:ea typeface="Times New Roman" panose="02020603050405020304" pitchFamily="18" charset="0"/>
                <a:cs typeface="Times New Roman" panose="02020603050405020304" pitchFamily="18" charset="0"/>
              </a:rPr>
              <a:t>After Vaccination Advise to Follow the Infection Control Advice</a:t>
            </a:r>
            <a:r>
              <a:rPr lang="en-US" sz="2500">
                <a:effectLst/>
                <a:latin typeface="Calibri" panose="020F0502020204030204" pitchFamily="34" charset="0"/>
                <a:ea typeface="Calibri" panose="020F0502020204030204" pitchFamily="34" charset="0"/>
                <a:cs typeface="Times New Roman" panose="02020603050405020304" pitchFamily="18" charset="0"/>
              </a:rPr>
              <a:t/>
            </a:r>
            <a:br>
              <a:rPr lang="en-US" sz="2500">
                <a:effectLst/>
                <a:latin typeface="Calibri" panose="020F0502020204030204" pitchFamily="34" charset="0"/>
                <a:ea typeface="Calibri" panose="020F0502020204030204" pitchFamily="34" charset="0"/>
                <a:cs typeface="Times New Roman" panose="02020603050405020304" pitchFamily="18" charset="0"/>
              </a:rPr>
            </a:br>
            <a:endParaRPr lang="en-US" sz="2500"/>
          </a:p>
        </p:txBody>
      </p:sp>
      <p:sp>
        <p:nvSpPr>
          <p:cNvPr id="3" name="Content Placeholder 2">
            <a:extLst>
              <a:ext uri="{FF2B5EF4-FFF2-40B4-BE49-F238E27FC236}">
                <a16:creationId xmlns:a16="http://schemas.microsoft.com/office/drawing/2014/main" id="{804C639B-7261-4DEF-8F84-628EE4E1D94B}"/>
              </a:ext>
            </a:extLst>
          </p:cNvPr>
          <p:cNvSpPr>
            <a:spLocks noGrp="1"/>
          </p:cNvSpPr>
          <p:nvPr>
            <p:ph idx="1"/>
          </p:nvPr>
        </p:nvSpPr>
        <p:spPr>
          <a:xfrm>
            <a:off x="535689" y="1740833"/>
            <a:ext cx="6001836" cy="3632824"/>
          </a:xfrm>
        </p:spPr>
        <p:txBody>
          <a:bodyPr anchor="t">
            <a:normAutofit/>
          </a:bodyPr>
          <a:lstStyle/>
          <a:p>
            <a:pPr marL="0" marR="0" indent="0">
              <a:spcBef>
                <a:spcPts val="1500"/>
              </a:spcBef>
              <a:spcAft>
                <a:spcPts val="1500"/>
              </a:spcAft>
              <a:buNone/>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Tell your patients and the community that the vaccine cannot give you COVID-19 infection, 1 dose helps a lot, while 2 doses will greatly reduce your chance of becoming ill, and stop you becoming seriously ill. It takes 2 weeks after vaccination for your body to build up protection.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1500"/>
              </a:spcBef>
              <a:spcAft>
                <a:spcPts val="1500"/>
              </a:spcAft>
              <a:buNone/>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But no vaccine is completely effective, also new variants are spreading, so continue to follow the infection control guidance.</a:t>
            </a:r>
          </a:p>
          <a:p>
            <a:pPr marL="0" marR="0" indent="0">
              <a:spcBef>
                <a:spcPts val="0"/>
              </a:spcBef>
              <a:spcAft>
                <a:spcPts val="0"/>
              </a:spcAft>
              <a:buNone/>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Educate your family, friends, patients, community (and you!) to: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lvl="1">
              <a:spcBef>
                <a:spcPts val="0"/>
              </a:spcBef>
              <a:spcAft>
                <a:spcPts val="375"/>
              </a:spcAft>
              <a:buSzPts val="1000"/>
              <a:tabLst>
                <a:tab pos="457200" algn="l"/>
              </a:tabLs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practise social distancing</a:t>
            </a:r>
          </a:p>
          <a:p>
            <a:pPr lvl="1">
              <a:spcBef>
                <a:spcPts val="0"/>
              </a:spcBef>
              <a:spcAft>
                <a:spcPts val="375"/>
              </a:spcAft>
              <a:buSzPts val="1000"/>
              <a:tabLst>
                <a:tab pos="457200" algn="l"/>
              </a:tabLst>
            </a:pPr>
            <a:r>
              <a:rPr lang="en-GB" sz="1400" dirty="0">
                <a:latin typeface="Arial" panose="020B0604020202020204" pitchFamily="34" charset="0"/>
                <a:ea typeface="Calibri" panose="020F0502020204030204" pitchFamily="34" charset="0"/>
                <a:cs typeface="Times New Roman" panose="02020603050405020304" pitchFamily="18" charset="0"/>
              </a:rPr>
              <a:t>meet outside or in a well-ventilated place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lvl="1">
              <a:spcBef>
                <a:spcPts val="0"/>
              </a:spcBef>
              <a:spcAft>
                <a:spcPts val="375"/>
              </a:spcAft>
              <a:buSzPts val="1000"/>
              <a:tabLst>
                <a:tab pos="457200" algn="l"/>
              </a:tabLs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wear a face mask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lvl="1">
              <a:spcBef>
                <a:spcPts val="0"/>
              </a:spcBef>
              <a:spcAft>
                <a:spcPts val="375"/>
              </a:spcAft>
              <a:buSzPts val="1000"/>
              <a:tabLst>
                <a:tab pos="457200" algn="l"/>
              </a:tabLs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wash your hands carefully and frequently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1500"/>
              </a:spcBef>
              <a:spcAft>
                <a:spcPts val="1500"/>
              </a:spcAft>
              <a:buNone/>
            </a:pP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b="1" dirty="0"/>
          </a:p>
        </p:txBody>
      </p:sp>
      <p:sp>
        <p:nvSpPr>
          <p:cNvPr id="30" name="Rectangle 29">
            <a:extLst>
              <a:ext uri="{FF2B5EF4-FFF2-40B4-BE49-F238E27FC236}">
                <a16:creationId xmlns:a16="http://schemas.microsoft.com/office/drawing/2014/main" id="{2E438CA0-CB4D-4C94-8C39-9C7FC9BBEE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12191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B2C05E3-84E7-4957-95EF-B471CBF71C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4076698"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Indonesia reports 1,031 new coronavirus infections ...">
            <a:extLst>
              <a:ext uri="{FF2B5EF4-FFF2-40B4-BE49-F238E27FC236}">
                <a16:creationId xmlns:a16="http://schemas.microsoft.com/office/drawing/2014/main" id="{341CF022-7D73-2E4C-A5B2-F76112392A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7643" y="2694467"/>
            <a:ext cx="5529557" cy="3608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708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5378A6-EEAE-4212-A061-B34AA5148802}"/>
              </a:ext>
            </a:extLst>
          </p:cNvPr>
          <p:cNvSpPr>
            <a:spLocks noGrp="1"/>
          </p:cNvSpPr>
          <p:nvPr>
            <p:ph type="title"/>
          </p:nvPr>
        </p:nvSpPr>
        <p:spPr>
          <a:xfrm>
            <a:off x="643467" y="321734"/>
            <a:ext cx="10905066" cy="1135737"/>
          </a:xfrm>
        </p:spPr>
        <p:txBody>
          <a:bodyPr>
            <a:normAutofit fontScale="90000"/>
          </a:bodyPr>
          <a:lstStyle/>
          <a:p>
            <a:r>
              <a:rPr lang="en-GB" sz="4000" b="1" dirty="0">
                <a:effectLst/>
                <a:latin typeface="Arial" panose="020B0604020202020204" pitchFamily="34" charset="0"/>
                <a:ea typeface="Times New Roman" panose="02020603050405020304" pitchFamily="18" charset="0"/>
                <a:cs typeface="Times New Roman" panose="02020603050405020304" pitchFamily="18" charset="0"/>
              </a:rPr>
              <a:t>Covid-19 Cases Are Common – Use  </a:t>
            </a:r>
            <a:r>
              <a:rPr lang="en-GB" sz="4000" b="1" dirty="0">
                <a:latin typeface="Arial" panose="020B0604020202020204" pitchFamily="34" charset="0"/>
                <a:ea typeface="Times New Roman" panose="02020603050405020304" pitchFamily="18" charset="0"/>
                <a:cs typeface="Times New Roman" panose="02020603050405020304" pitchFamily="18" charset="0"/>
              </a:rPr>
              <a:t>c</a:t>
            </a:r>
            <a:r>
              <a:rPr lang="en-GB" sz="4000" b="1" dirty="0">
                <a:effectLst/>
                <a:latin typeface="Arial" panose="020B0604020202020204" pitchFamily="34" charset="0"/>
                <a:ea typeface="Times New Roman" panose="02020603050405020304" pitchFamily="18" charset="0"/>
                <a:cs typeface="Times New Roman" panose="02020603050405020304" pitchFamily="18" charset="0"/>
              </a:rPr>
              <a:t>linical guides and counsel patients</a:t>
            </a:r>
            <a:r>
              <a:rPr lang="en-US" sz="2500" dirty="0">
                <a:effectLst/>
                <a:latin typeface="Calibri" panose="020F0502020204030204" pitchFamily="34" charset="0"/>
                <a:ea typeface="Calibri" panose="020F0502020204030204" pitchFamily="34" charset="0"/>
                <a:cs typeface="Times New Roman" panose="02020603050405020304" pitchFamily="18" charset="0"/>
              </a:rPr>
              <a:t/>
            </a:r>
            <a:br>
              <a:rPr lang="en-US" sz="2500" dirty="0">
                <a:effectLst/>
                <a:latin typeface="Calibri" panose="020F0502020204030204" pitchFamily="34" charset="0"/>
                <a:ea typeface="Calibri" panose="020F0502020204030204" pitchFamily="34" charset="0"/>
                <a:cs typeface="Times New Roman" panose="02020603050405020304" pitchFamily="18" charset="0"/>
              </a:rPr>
            </a:br>
            <a:endParaRPr lang="en-US" sz="2500" dirty="0"/>
          </a:p>
        </p:txBody>
      </p:sp>
      <p:sp>
        <p:nvSpPr>
          <p:cNvPr id="3" name="Content Placeholder 2">
            <a:extLst>
              <a:ext uri="{FF2B5EF4-FFF2-40B4-BE49-F238E27FC236}">
                <a16:creationId xmlns:a16="http://schemas.microsoft.com/office/drawing/2014/main" id="{2C8FE83D-BEDC-41B2-9C32-046DC48692B2}"/>
              </a:ext>
            </a:extLst>
          </p:cNvPr>
          <p:cNvSpPr>
            <a:spLocks noGrp="1"/>
          </p:cNvSpPr>
          <p:nvPr>
            <p:ph idx="1"/>
          </p:nvPr>
        </p:nvSpPr>
        <p:spPr>
          <a:xfrm>
            <a:off x="643466" y="1577515"/>
            <a:ext cx="11045429" cy="4393982"/>
          </a:xfrm>
        </p:spPr>
        <p:txBody>
          <a:bodyPr>
            <a:normAutofit fontScale="85000" lnSpcReduction="10000"/>
          </a:bodyPr>
          <a:lstStyle/>
          <a:p>
            <a:pPr marL="0" marR="0" indent="0">
              <a:lnSpc>
                <a:spcPct val="150000"/>
              </a:lnSpc>
              <a:spcBef>
                <a:spcPts val="0"/>
              </a:spcBef>
              <a:spcAft>
                <a:spcPts val="0"/>
              </a:spcAft>
              <a:buNone/>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Covid-19 symptoms of cough, fever, flu-like aches and pains also occur in other common infections (though loss of taste/ smell is rather specific to Covid). The deskguide will help you recognise the possible Covid-19, counsel and refer for a test. </a:t>
            </a:r>
            <a:r>
              <a:rPr lang="en-US" sz="2000" dirty="0">
                <a:latin typeface="Arial" panose="020B0604020202020204" pitchFamily="34" charset="0"/>
                <a:ea typeface="Times New Roman" panose="02020603050405020304" pitchFamily="18" charset="0"/>
                <a:cs typeface="Times New Roman" panose="02020603050405020304" pitchFamily="18" charset="0"/>
              </a:rPr>
              <a:t>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ounsel patients and close family contacts to stay home for 10 - 14 days, to social distancing, masks, hand wash often etc. to minimise infection transmission at home. Also, to go to hospital urgently if they get very breathless, and the other advice </a:t>
            </a:r>
            <a:r>
              <a:rPr lang="en-US" sz="2000" dirty="0">
                <a:latin typeface="Arial" panose="020B0604020202020204" pitchFamily="34" charset="0"/>
                <a:ea typeface="Times New Roman" panose="02020603050405020304" pitchFamily="18" charset="0"/>
                <a:cs typeface="Times New Roman" panose="02020603050405020304" pitchFamily="18" charset="0"/>
              </a:rPr>
              <a:t>as in</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your national or international Covid-19 guides.</a:t>
            </a:r>
          </a:p>
          <a:p>
            <a:pPr marL="0" marR="0" indent="0">
              <a:lnSpc>
                <a:spcPct val="150000"/>
              </a:lnSpc>
              <a:spcBef>
                <a:spcPts val="0"/>
              </a:spcBef>
              <a:spcAft>
                <a:spcPts val="0"/>
              </a:spcAft>
              <a:buNone/>
            </a:pP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nSpc>
                <a:spcPct val="150000"/>
              </a:lnSpc>
              <a:spcBef>
                <a:spcPts val="0"/>
              </a:spcBef>
              <a:spcAft>
                <a:spcPts val="0"/>
              </a:spcAft>
              <a:buNone/>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Remember that most people with coronavirus are not recognised to be Covid-19. Even if sent for a test they may not go due to fear of stigma or the cost of travel. For these reasons, there are many more cases than are tested positive and reported in Nigeria, as in other countries. Detailed guides are available from the WHO </a:t>
            </a:r>
            <a:r>
              <a:rPr lang="en-US" sz="2000" dirty="0">
                <a:effectLst/>
                <a:latin typeface="Arial" panose="020B0604020202020204" pitchFamily="34" charset="0"/>
                <a:ea typeface="Times New Roman" panose="02020603050405020304" pitchFamily="18" charset="0"/>
                <a:cs typeface="Times New Roman" panose="02020603050405020304" pitchFamily="18" charset="0"/>
                <a:hlinkClick r:id="rId2"/>
              </a:rPr>
              <a:t>www.who.int</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 concise clinical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deskguides</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for health centres and hospitals are available from </a:t>
            </a:r>
            <a:r>
              <a:rPr lang="en-US" sz="2000" dirty="0">
                <a:effectLst/>
                <a:latin typeface="Arial" panose="020B0604020202020204" pitchFamily="34" charset="0"/>
                <a:ea typeface="Times New Roman" panose="02020603050405020304" pitchFamily="18" charset="0"/>
                <a:cs typeface="Times New Roman" panose="02020603050405020304" pitchFamily="18" charset="0"/>
                <a:hlinkClick r:id="rId3"/>
              </a:rPr>
              <a:t>http://comdis-hsd.leeds.ac.uk</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and can be adapted to your country context. Keep the guides in your consultation room and use </a:t>
            </a:r>
            <a:r>
              <a:rPr lang="en-US" sz="2000" dirty="0">
                <a:latin typeface="Arial" panose="020B0604020202020204" pitchFamily="34" charset="0"/>
                <a:ea typeface="Times New Roman" panose="02020603050405020304" pitchFamily="18" charset="0"/>
                <a:cs typeface="Times New Roman" panose="02020603050405020304" pitchFamily="18" charset="0"/>
              </a:rPr>
              <a:t>them</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p>
          <a:p>
            <a:endParaRPr lang="en-US" sz="2000" dirty="0"/>
          </a:p>
        </p:txBody>
      </p:sp>
      <p:sp>
        <p:nvSpPr>
          <p:cNvPr id="25" name="Rectangle 24">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Rectangle 30">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42043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5E5D24-594C-4905-BB4D-8393AEEE70F5}"/>
              </a:ext>
            </a:extLst>
          </p:cNvPr>
          <p:cNvSpPr>
            <a:spLocks noGrp="1"/>
          </p:cNvSpPr>
          <p:nvPr>
            <p:ph type="title"/>
          </p:nvPr>
        </p:nvSpPr>
        <p:spPr>
          <a:xfrm>
            <a:off x="643467" y="408903"/>
            <a:ext cx="10905066" cy="1135737"/>
          </a:xfrm>
        </p:spPr>
        <p:txBody>
          <a:bodyPr>
            <a:normAutofit fontScale="90000"/>
          </a:bodyPr>
          <a:lstStyle/>
          <a:p>
            <a:r>
              <a:rPr lang="en-GB" sz="4000" b="1" dirty="0">
                <a:effectLst/>
                <a:latin typeface="Arial" panose="020B0604020202020204" pitchFamily="34" charset="0"/>
                <a:ea typeface="Times New Roman" panose="02020603050405020304" pitchFamily="18" charset="0"/>
                <a:cs typeface="Times New Roman" panose="02020603050405020304" pitchFamily="18" charset="0"/>
              </a:rPr>
              <a:t>Help Promote The Vaccination To Help Stop Covid-19 </a:t>
            </a:r>
            <a:r>
              <a:rPr lang="en-US" sz="3600" dirty="0">
                <a:effectLst/>
                <a:latin typeface="Calibri" panose="020F0502020204030204" pitchFamily="34" charset="0"/>
                <a:ea typeface="Calibri" panose="020F0502020204030204" pitchFamily="34" charset="0"/>
                <a:cs typeface="Times New Roman" panose="02020603050405020304" pitchFamily="18" charset="0"/>
              </a:rPr>
              <a:t/>
            </a:r>
            <a:br>
              <a:rPr lang="en-US" sz="3600" dirty="0">
                <a:effectLst/>
                <a:latin typeface="Calibri" panose="020F0502020204030204" pitchFamily="34" charset="0"/>
                <a:ea typeface="Calibri" panose="020F0502020204030204" pitchFamily="34" charset="0"/>
                <a:cs typeface="Times New Roman" panose="02020603050405020304" pitchFamily="18" charset="0"/>
              </a:rPr>
            </a:br>
            <a:endParaRPr lang="en-US" sz="3600" dirty="0"/>
          </a:p>
        </p:txBody>
      </p:sp>
      <p:sp>
        <p:nvSpPr>
          <p:cNvPr id="3" name="Content Placeholder 2">
            <a:extLst>
              <a:ext uri="{FF2B5EF4-FFF2-40B4-BE49-F238E27FC236}">
                <a16:creationId xmlns:a16="http://schemas.microsoft.com/office/drawing/2014/main" id="{F92385E7-DB5C-4DDE-B04F-339CBF9EEB50}"/>
              </a:ext>
            </a:extLst>
          </p:cNvPr>
          <p:cNvSpPr>
            <a:spLocks noGrp="1"/>
          </p:cNvSpPr>
          <p:nvPr>
            <p:ph idx="1"/>
          </p:nvPr>
        </p:nvSpPr>
        <p:spPr>
          <a:xfrm>
            <a:off x="643467" y="1782981"/>
            <a:ext cx="10905066" cy="4393982"/>
          </a:xfrm>
        </p:spPr>
        <p:txBody>
          <a:bodyPr>
            <a:normAutofit/>
          </a:bodyPr>
          <a:lstStyle/>
          <a:p>
            <a:pPr marL="0" marR="0" indent="0">
              <a:spcBef>
                <a:spcPts val="0"/>
              </a:spcBef>
              <a:spcAft>
                <a:spcPts val="0"/>
              </a:spcAft>
              <a:buNone/>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Covid-19 will continue to affect our lives and economy until so many people have been infected or vaccinated that transmission drops, this is called ‘Herd immunity’. The immunity from vaccination is better protection than that from the immunity after being infected/ill with Covid-19. </a:t>
            </a:r>
          </a:p>
          <a:p>
            <a:pPr marL="0" marR="0" indent="0">
              <a:spcBef>
                <a:spcPts val="0"/>
              </a:spcBef>
              <a:spcAft>
                <a:spcPts val="0"/>
              </a:spcAft>
              <a:buNone/>
            </a:pP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The world has developed excellent and safe vaccinations, and we must encourage people to be vaccinated. </a:t>
            </a:r>
          </a:p>
          <a:p>
            <a:pPr marL="0" marR="0" indent="0">
              <a:spcBef>
                <a:spcPts val="0"/>
              </a:spcBef>
              <a:spcAft>
                <a:spcPts val="0"/>
              </a:spcAft>
              <a:buNone/>
            </a:pP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However, because new variants like the South Africa variant and others that will arise it will continue to be a problem. Vaccines are being modified and tested in trials against these. They will be available as booster doses to use in the future. The more we encourage vaccination – as well as social distancing, hand washing etc. – the sooner the epidemic will be controlled and life and work can get back to how it was before. </a:t>
            </a:r>
          </a:p>
          <a:p>
            <a:pPr marL="0" marR="0" indent="0">
              <a:spcBef>
                <a:spcPts val="0"/>
              </a:spcBef>
              <a:spcAft>
                <a:spcPts val="0"/>
              </a:spcAft>
              <a:buNone/>
            </a:pP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Health workers, you have a particular role to promote vaccination – spread the word. </a:t>
            </a:r>
            <a:endParaRPr lang="en-US"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60897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EXPLAINER: What to know about COVID-19 vaccination in the ...">
            <a:extLst>
              <a:ext uri="{FF2B5EF4-FFF2-40B4-BE49-F238E27FC236}">
                <a16:creationId xmlns:a16="http://schemas.microsoft.com/office/drawing/2014/main" id="{C61DE346-1868-46BD-9DF6-CE4A7D514635}"/>
              </a:ext>
            </a:extLst>
          </p:cNvPr>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82168" cy="6857990"/>
          </a:xfrm>
          <a:prstGeom prst="rect">
            <a:avLst/>
          </a:prstGeom>
          <a:noFill/>
        </p:spPr>
      </p:pic>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DF4716-BE94-4012-A220-45C364AE1960}"/>
              </a:ext>
            </a:extLst>
          </p:cNvPr>
          <p:cNvSpPr>
            <a:spLocks noGrp="1"/>
          </p:cNvSpPr>
          <p:nvPr>
            <p:ph type="title"/>
          </p:nvPr>
        </p:nvSpPr>
        <p:spPr>
          <a:xfrm>
            <a:off x="507030" y="238923"/>
            <a:ext cx="6891186" cy="1135737"/>
          </a:xfrm>
        </p:spPr>
        <p:txBody>
          <a:bodyPr>
            <a:normAutofit/>
          </a:bodyPr>
          <a:lstStyle/>
          <a:p>
            <a:r>
              <a:rPr lang="en-US" sz="3600" b="1" dirty="0">
                <a:latin typeface="Arial" panose="020B0604020202020204" pitchFamily="34" charset="0"/>
                <a:cs typeface="Arial" panose="020B0604020202020204" pitchFamily="34" charset="0"/>
              </a:rPr>
              <a:t>Vaccination Procedures</a:t>
            </a:r>
          </a:p>
        </p:txBody>
      </p:sp>
      <p:sp>
        <p:nvSpPr>
          <p:cNvPr id="3" name="Content Placeholder 2">
            <a:extLst>
              <a:ext uri="{FF2B5EF4-FFF2-40B4-BE49-F238E27FC236}">
                <a16:creationId xmlns:a16="http://schemas.microsoft.com/office/drawing/2014/main" id="{C7800EF9-6485-46F1-8949-5E8F5379BF0F}"/>
              </a:ext>
            </a:extLst>
          </p:cNvPr>
          <p:cNvSpPr>
            <a:spLocks noGrp="1"/>
          </p:cNvSpPr>
          <p:nvPr>
            <p:ph idx="1"/>
          </p:nvPr>
        </p:nvSpPr>
        <p:spPr>
          <a:xfrm>
            <a:off x="75295" y="2839753"/>
            <a:ext cx="3989641" cy="3913587"/>
          </a:xfrm>
        </p:spPr>
        <p:txBody>
          <a:bodyPr>
            <a:normAutofit/>
          </a:bodyPr>
          <a:lstStyle/>
          <a:p>
            <a:pPr>
              <a:lnSpc>
                <a:spcPct val="150000"/>
              </a:lnSpc>
            </a:pPr>
            <a:r>
              <a:rPr lang="en-GB" sz="2000" b="1" dirty="0">
                <a:effectLst/>
                <a:latin typeface="Arial" panose="020B0604020202020204" pitchFamily="34" charset="0"/>
                <a:ea typeface="Times New Roman" panose="02020603050405020304" pitchFamily="18" charset="0"/>
                <a:cs typeface="Times New Roman" panose="02020603050405020304" pitchFamily="18" charset="0"/>
              </a:rPr>
              <a:t>It is injected into the muscle of the upper arm – just like many childhood vaccines. Just like your work doing vaccinations for children – be a lifesaver.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US" sz="2000" b="1" dirty="0"/>
          </a:p>
        </p:txBody>
      </p:sp>
      <p:grpSp>
        <p:nvGrpSpPr>
          <p:cNvPr id="11" name="Group 10">
            <a:extLst>
              <a:ext uri="{FF2B5EF4-FFF2-40B4-BE49-F238E27FC236}">
                <a16:creationId xmlns:a16="http://schemas.microsoft.com/office/drawing/2014/main" id="{07EAA094-9CF6-4695-958A-33D9BCAA947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2"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ACB4A32-6759-C742-9FFE-A48E9451C66C}"/>
              </a:ext>
            </a:extLst>
          </p:cNvPr>
          <p:cNvSpPr txBox="1"/>
          <p:nvPr/>
        </p:nvSpPr>
        <p:spPr>
          <a:xfrm>
            <a:off x="8127066" y="978822"/>
            <a:ext cx="4046553" cy="3139321"/>
          </a:xfrm>
          <a:prstGeom prst="rect">
            <a:avLst/>
          </a:prstGeom>
          <a:noFill/>
        </p:spPr>
        <p:txBody>
          <a:bodyPr wrap="square" rtlCol="0">
            <a:spAutoFit/>
          </a:bodyPr>
          <a:lstStyle/>
          <a:p>
            <a:r>
              <a:rPr lang="en-GB" dirty="0"/>
              <a:t>Vaccinate any adult, with priority to older people and those who are very overweight or have hypertension or chronic health conditions. </a:t>
            </a:r>
          </a:p>
          <a:p>
            <a:r>
              <a:rPr lang="en-GB" dirty="0"/>
              <a:t>Give two doses*, the second 4-12 weeks after the first dose. Transportation and storage as for childhood vaccines.  </a:t>
            </a:r>
          </a:p>
          <a:p>
            <a:r>
              <a:rPr lang="en-GB" dirty="0"/>
              <a:t>For the AstraZeneca or Sputnik vaccines you can keep at 2C to 8C in a regular fridge, for up to six months.</a:t>
            </a:r>
          </a:p>
          <a:p>
            <a:r>
              <a:rPr lang="en-GB" dirty="0"/>
              <a:t>(*Johnson and Johnson is one dose only).</a:t>
            </a:r>
            <a:endParaRPr lang="en-US" dirty="0"/>
          </a:p>
        </p:txBody>
      </p:sp>
    </p:spTree>
    <p:extLst>
      <p:ext uri="{BB962C8B-B14F-4D97-AF65-F5344CB8AC3E}">
        <p14:creationId xmlns:p14="http://schemas.microsoft.com/office/powerpoint/2010/main" val="2689930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BE975-C945-4A03-815C-1EB8A9BD8E26}"/>
              </a:ext>
            </a:extLst>
          </p:cNvPr>
          <p:cNvSpPr>
            <a:spLocks noGrp="1"/>
          </p:cNvSpPr>
          <p:nvPr>
            <p:ph type="title"/>
          </p:nvPr>
        </p:nvSpPr>
        <p:spPr/>
        <p:txBody>
          <a:bodyPr/>
          <a:lstStyle/>
          <a:p>
            <a:r>
              <a:rPr lang="en-GB" sz="1800" b="1">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References</a:t>
            </a:r>
            <a:r>
              <a:rPr lang="en-US" sz="1800">
                <a:effectLst/>
                <a:latin typeface="Calibri" panose="020F0502020204030204" pitchFamily="34" charset="0"/>
                <a:ea typeface="Calibri" panose="020F0502020204030204" pitchFamily="34" charset="0"/>
                <a:cs typeface="Times New Roman" panose="02020603050405020304" pitchFamily="18" charset="0"/>
              </a:rPr>
              <a:t/>
            </a:r>
            <a:br>
              <a:rPr lang="en-US" sz="1800">
                <a:effectLst/>
                <a:latin typeface="Calibri" panose="020F0502020204030204" pitchFamily="34" charset="0"/>
                <a:ea typeface="Calibri" panose="020F0502020204030204" pitchFamily="34" charset="0"/>
                <a:cs typeface="Times New Roman" panose="02020603050405020304" pitchFamily="18" charset="0"/>
              </a:rPr>
            </a:br>
            <a:endParaRPr lang="en-US"/>
          </a:p>
        </p:txBody>
      </p:sp>
      <p:graphicFrame>
        <p:nvGraphicFramePr>
          <p:cNvPr id="5" name="Content Placeholder 2">
            <a:extLst>
              <a:ext uri="{FF2B5EF4-FFF2-40B4-BE49-F238E27FC236}">
                <a16:creationId xmlns:a16="http://schemas.microsoft.com/office/drawing/2014/main" id="{784CEF08-F800-4EA2-9B89-6C52C2A43A37}"/>
              </a:ext>
            </a:extLst>
          </p:cNvPr>
          <p:cNvGraphicFramePr>
            <a:graphicFrameLocks noGrp="1"/>
          </p:cNvGraphicFramePr>
          <p:nvPr>
            <p:ph idx="1"/>
            <p:extLst>
              <p:ext uri="{D42A27DB-BD31-4B8C-83A1-F6EECF244321}">
                <p14:modId xmlns:p14="http://schemas.microsoft.com/office/powerpoint/2010/main" val="668586947"/>
              </p:ext>
            </p:extLst>
          </p:nvPr>
        </p:nvGraphicFramePr>
        <p:xfrm>
          <a:off x="728032" y="917738"/>
          <a:ext cx="10421038" cy="5075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6586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1">
            <a:extLst>
              <a:ext uri="{FF2B5EF4-FFF2-40B4-BE49-F238E27FC236}">
                <a16:creationId xmlns:a16="http://schemas.microsoft.com/office/drawing/2014/main" id="{B80816F2-EFB0-44E7-94C9-B65CB34DFA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8F1E8D-1135-41FB-930E-CE00D9AC2961}"/>
              </a:ext>
            </a:extLst>
          </p:cNvPr>
          <p:cNvSpPr>
            <a:spLocks noGrp="1"/>
          </p:cNvSpPr>
          <p:nvPr>
            <p:ph type="title"/>
          </p:nvPr>
        </p:nvSpPr>
        <p:spPr>
          <a:xfrm>
            <a:off x="582090" y="74257"/>
            <a:ext cx="10652972" cy="1205893"/>
          </a:xfrm>
        </p:spPr>
        <p:txBody>
          <a:bodyPr anchor="b">
            <a:normAutofit/>
          </a:bodyPr>
          <a:lstStyle/>
          <a:p>
            <a:r>
              <a:rPr lang="en-GB" sz="4000" b="1">
                <a:latin typeface="Arial" panose="020B0604020202020204" pitchFamily="34" charset="0"/>
                <a:cs typeface="Times New Roman" panose="02020603050405020304" pitchFamily="18" charset="0"/>
              </a:rPr>
              <a:t>Why is it Important to be Vaccinated? – To Avoid Getting Covid-19! </a:t>
            </a:r>
            <a:endParaRPr lang="en-US" sz="4000" b="1">
              <a:latin typeface="Arial" panose="020B06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0FC29FC-DBBA-40A5-A579-891A3913529D}"/>
              </a:ext>
            </a:extLst>
          </p:cNvPr>
          <p:cNvSpPr>
            <a:spLocks noGrp="1"/>
          </p:cNvSpPr>
          <p:nvPr>
            <p:ph idx="1"/>
          </p:nvPr>
        </p:nvSpPr>
        <p:spPr>
          <a:xfrm>
            <a:off x="838200" y="3526300"/>
            <a:ext cx="5998043" cy="2588458"/>
          </a:xfrm>
        </p:spPr>
        <p:txBody>
          <a:bodyPr>
            <a:normAutofit/>
          </a:bodyPr>
          <a:lstStyle/>
          <a:p>
            <a:endParaRPr lang="en-US" sz="2000"/>
          </a:p>
          <a:p>
            <a:endParaRPr lang="en-US" sz="2000"/>
          </a:p>
        </p:txBody>
      </p:sp>
      <p:pic>
        <p:nvPicPr>
          <p:cNvPr id="17" name="Picture 16" descr="A picture containing person&#10;&#10;Description automatically generated">
            <a:extLst>
              <a:ext uri="{FF2B5EF4-FFF2-40B4-BE49-F238E27FC236}">
                <a16:creationId xmlns:a16="http://schemas.microsoft.com/office/drawing/2014/main" id="{CBCCD9D9-4A47-406B-9EF6-77790B1C8AF8}"/>
              </a:ext>
            </a:extLst>
          </p:cNvPr>
          <p:cNvPicPr/>
          <p:nvPr/>
        </p:nvPicPr>
        <p:blipFill rotWithShape="1">
          <a:blip r:embed="rId2" cstate="print">
            <a:extLst>
              <a:ext uri="{28A0092B-C50C-407E-A947-70E740481C1C}">
                <a14:useLocalDpi xmlns:a14="http://schemas.microsoft.com/office/drawing/2010/main" val="0"/>
              </a:ext>
            </a:extLst>
          </a:blip>
          <a:srcRect l="50221" t="20052" r="24449" b="13097"/>
          <a:stretch/>
        </p:blipFill>
        <p:spPr>
          <a:xfrm>
            <a:off x="9696090" y="1745443"/>
            <a:ext cx="1933998" cy="3825507"/>
          </a:xfrm>
          <a:prstGeom prst="rect">
            <a:avLst/>
          </a:prstGeom>
        </p:spPr>
      </p:pic>
      <p:sp>
        <p:nvSpPr>
          <p:cNvPr id="16" name="Content Placeholder 2">
            <a:extLst>
              <a:ext uri="{FF2B5EF4-FFF2-40B4-BE49-F238E27FC236}">
                <a16:creationId xmlns:a16="http://schemas.microsoft.com/office/drawing/2014/main" id="{B2BE3352-C9FC-489B-BF18-7EC6AEA3E268}"/>
              </a:ext>
            </a:extLst>
          </p:cNvPr>
          <p:cNvSpPr txBox="1">
            <a:spLocks/>
          </p:cNvSpPr>
          <p:nvPr/>
        </p:nvSpPr>
        <p:spPr>
          <a:xfrm>
            <a:off x="513079" y="1354407"/>
            <a:ext cx="8624148" cy="542933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000" dirty="0"/>
              <a:t>We need to move towards freedom from the coronavirus that causes Covid-19 disease. This will be by being infected or being vaccinated. </a:t>
            </a:r>
          </a:p>
          <a:p>
            <a:pPr>
              <a:lnSpc>
                <a:spcPct val="120000"/>
              </a:lnSpc>
            </a:pPr>
            <a:r>
              <a:rPr lang="en-US" sz="2000" dirty="0"/>
              <a:t>In this module we use the name ‘Covid-19’. So the Covid-19 virus, the Covid-19 vaccine and the Covid-19 disease. </a:t>
            </a:r>
          </a:p>
          <a:p>
            <a:pPr>
              <a:lnSpc>
                <a:spcPct val="120000"/>
              </a:lnSpc>
            </a:pPr>
            <a:r>
              <a:rPr lang="en-US" sz="2000" dirty="0"/>
              <a:t>As a health care worker, you are more likely to be exposed to COVID-19 at work due to your higher risk of repeated exposure to the infection. You have the opportunity and responsibility to pass on information to others about the benefits of vaccination, and counter the anti-vaccination myths going around on social media. </a:t>
            </a:r>
          </a:p>
          <a:p>
            <a:pPr>
              <a:lnSpc>
                <a:spcPct val="120000"/>
              </a:lnSpc>
            </a:pPr>
            <a:r>
              <a:rPr lang="en-US" sz="2000" dirty="0"/>
              <a:t>Catching Covid-19 can be serious and may lead to long-term Covid complications. Severe Covid-19 is more common in older people who are over-weight, have high blood pressure (BP) or have a chronic disease.</a:t>
            </a:r>
          </a:p>
          <a:p>
            <a:pPr>
              <a:lnSpc>
                <a:spcPct val="120000"/>
              </a:lnSpc>
            </a:pPr>
            <a:r>
              <a:rPr lang="en-US" sz="2000" dirty="0"/>
              <a:t>People can have COVID-19 without any symptoms and pass it on to others including those with high risk from coronavirus due to older age or having a chronic disease. </a:t>
            </a:r>
          </a:p>
          <a:p>
            <a:pPr>
              <a:lnSpc>
                <a:spcPct val="120000"/>
              </a:lnSpc>
            </a:pPr>
            <a:r>
              <a:rPr lang="en-US" sz="2000" dirty="0"/>
              <a:t>We need to control this pandemic, and encourage everyone to get vaccinated as soon as possible is key to this. </a:t>
            </a:r>
          </a:p>
          <a:p>
            <a:pPr>
              <a:lnSpc>
                <a:spcPct val="150000"/>
              </a:lnSpc>
            </a:pPr>
            <a:endParaRPr lang="en-US" sz="1400" dirty="0"/>
          </a:p>
        </p:txBody>
      </p:sp>
    </p:spTree>
    <p:extLst>
      <p:ext uri="{BB962C8B-B14F-4D97-AF65-F5344CB8AC3E}">
        <p14:creationId xmlns:p14="http://schemas.microsoft.com/office/powerpoint/2010/main" val="4179121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1F75F9-5F63-470B-9773-735A94ACF3AC}"/>
              </a:ext>
            </a:extLst>
          </p:cNvPr>
          <p:cNvSpPr>
            <a:spLocks noGrp="1"/>
          </p:cNvSpPr>
          <p:nvPr>
            <p:ph type="title"/>
          </p:nvPr>
        </p:nvSpPr>
        <p:spPr>
          <a:xfrm>
            <a:off x="643467" y="145258"/>
            <a:ext cx="10905066" cy="1135737"/>
          </a:xfrm>
        </p:spPr>
        <p:txBody>
          <a:bodyPr>
            <a:normAutofit/>
          </a:bodyPr>
          <a:lstStyle/>
          <a:p>
            <a:r>
              <a:rPr lang="en-GB" sz="3600" b="1">
                <a:latin typeface="Arial" panose="020B0604020202020204" pitchFamily="34" charset="0"/>
                <a:cs typeface="Times New Roman" panose="02020603050405020304" pitchFamily="18" charset="0"/>
              </a:rPr>
              <a:t>Will the Vaccine Protect Us? – YES!</a:t>
            </a:r>
            <a:endParaRPr lang="en-US" sz="3600" b="1">
              <a:latin typeface="Arial" panose="020B060402020202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88EC14EF-ECA6-4CA9-8211-D15A387914F1}"/>
              </a:ext>
            </a:extLst>
          </p:cNvPr>
          <p:cNvSpPr>
            <a:spLocks noGrp="1"/>
          </p:cNvSpPr>
          <p:nvPr>
            <p:ph idx="1"/>
          </p:nvPr>
        </p:nvSpPr>
        <p:spPr>
          <a:xfrm>
            <a:off x="670705" y="1116439"/>
            <a:ext cx="11289560" cy="5581226"/>
          </a:xfrm>
        </p:spPr>
        <p:txBody>
          <a:bodyPr>
            <a:normAutofit/>
          </a:bodyPr>
          <a:lstStyle/>
          <a:p>
            <a:pPr>
              <a:lnSpc>
                <a:spcPct val="150000"/>
              </a:lnSpc>
              <a:spcBef>
                <a:spcPts val="1500"/>
              </a:spcBef>
              <a:spcAft>
                <a:spcPts val="1500"/>
              </a:spcAft>
            </a:pPr>
            <a:r>
              <a:rPr lang="en-US" sz="1700" dirty="0">
                <a:effectLst/>
                <a:latin typeface="Arial" panose="020B0604020202020204" pitchFamily="34" charset="0"/>
                <a:ea typeface="Times New Roman" panose="02020603050405020304" pitchFamily="18" charset="0"/>
                <a:cs typeface="Times New Roman" panose="02020603050405020304" pitchFamily="18" charset="0"/>
              </a:rPr>
              <a:t>The COVID-19 vaccination makes our body produce antibodies against the spike protein on the surface of the virus – which stops the virus entering our cells. This will reduce the chance of you suffering from COVID-19 disease. No vaccine is completely effective, and about 1 in 5 persons are still at risk of getting a mild illness - though very few will actually get ill. So, a mild illness is possible. But during the trials, few if anyone were ill enough to need care in hospital.  The vaccines are effective, for more information see </a:t>
            </a:r>
            <a:r>
              <a:rPr lang="en-US" sz="1700" dirty="0">
                <a:effectLst/>
                <a:latin typeface="Arial" panose="020B0604020202020204" pitchFamily="34" charset="0"/>
                <a:ea typeface="Times New Roman" panose="02020603050405020304" pitchFamily="18" charset="0"/>
                <a:cs typeface="Times New Roman" panose="02020603050405020304" pitchFamily="18" charset="0"/>
                <a:hlinkClick r:id="rId2"/>
              </a:rPr>
              <a:t>www.who.int</a:t>
            </a:r>
            <a:r>
              <a:rPr lang="en-US" sz="1700" dirty="0">
                <a:latin typeface="Arial" panose="020B0604020202020204" pitchFamily="34" charset="0"/>
                <a:ea typeface="Times New Roman" panose="02020603050405020304" pitchFamily="18" charset="0"/>
                <a:cs typeface="Times New Roman" panose="02020603050405020304" pitchFamily="18" charset="0"/>
              </a:rPr>
              <a:t> </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p>
          <a:p>
            <a:pPr>
              <a:lnSpc>
                <a:spcPct val="150000"/>
              </a:lnSpc>
              <a:spcBef>
                <a:spcPts val="1500"/>
              </a:spcBef>
              <a:spcAft>
                <a:spcPts val="1500"/>
              </a:spcAft>
            </a:pPr>
            <a:r>
              <a:rPr lang="en-US" sz="1700" dirty="0">
                <a:effectLst/>
                <a:latin typeface="Arial" panose="020B0604020202020204" pitchFamily="34" charset="0"/>
                <a:ea typeface="Times New Roman" panose="02020603050405020304" pitchFamily="18" charset="0"/>
                <a:cs typeface="Times New Roman" panose="02020603050405020304" pitchFamily="18" charset="0"/>
              </a:rPr>
              <a:t>The effectiveness % in this section are for the original Covid-19 variant and data available in April 2021. However, everywhere there are new variants arising (see the next section). The Brazil and South Africa new variants are of particular concern as they spread more quickly and more often cause severe disease. The vaccines eg AstraZeneca are less effective against the South Africa variant. </a:t>
            </a:r>
          </a:p>
          <a:p>
            <a:pPr>
              <a:lnSpc>
                <a:spcPct val="150000"/>
              </a:lnSpc>
              <a:spcBef>
                <a:spcPts val="1500"/>
              </a:spcBef>
              <a:spcAft>
                <a:spcPts val="1500"/>
              </a:spcAft>
            </a:pPr>
            <a:r>
              <a:rPr lang="en-US" sz="1700" dirty="0">
                <a:effectLst/>
                <a:latin typeface="Arial" panose="020B0604020202020204" pitchFamily="34" charset="0"/>
                <a:ea typeface="Times New Roman" panose="02020603050405020304" pitchFamily="18" charset="0"/>
                <a:cs typeface="Times New Roman" panose="02020603050405020304" pitchFamily="18" charset="0"/>
              </a:rPr>
              <a:t>The Covid-19 vaccines have been shown to be effective and no safety concerns were seen in randomised controlled trials of more than 20,000 people, eg for the Johnson and Johnson vaccine and similarly for other vaccines. </a:t>
            </a:r>
          </a:p>
        </p:txBody>
      </p:sp>
      <p:sp>
        <p:nvSpPr>
          <p:cNvPr id="12"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88257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B9B287-C234-4D8A-BB21-2B991F725328}"/>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b="1" kern="1200">
                <a:solidFill>
                  <a:srgbClr val="FFFFFF"/>
                </a:solidFill>
                <a:latin typeface="+mj-lt"/>
                <a:ea typeface="+mj-ea"/>
                <a:cs typeface="+mj-cs"/>
              </a:rPr>
              <a:t>The Johnson &amp; Johnson COVID Vaccination Trial</a:t>
            </a:r>
          </a:p>
        </p:txBody>
      </p:sp>
      <p:pic>
        <p:nvPicPr>
          <p:cNvPr id="4" name="Content Placeholder 3" descr="Timeline&#10;&#10;Description automatically generated">
            <a:extLst>
              <a:ext uri="{FF2B5EF4-FFF2-40B4-BE49-F238E27FC236}">
                <a16:creationId xmlns:a16="http://schemas.microsoft.com/office/drawing/2014/main" id="{DE363FB9-FFB0-4FFB-822B-7E94EABD8F03}"/>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878407" y="0"/>
            <a:ext cx="8313593" cy="6857999"/>
          </a:xfrm>
          <a:prstGeom prst="rect">
            <a:avLst/>
          </a:prstGeom>
        </p:spPr>
      </p:pic>
    </p:spTree>
    <p:extLst>
      <p:ext uri="{BB962C8B-B14F-4D97-AF65-F5344CB8AC3E}">
        <p14:creationId xmlns:p14="http://schemas.microsoft.com/office/powerpoint/2010/main" val="1075679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69589A-8210-4293-A7FF-956A9CBD556D}"/>
              </a:ext>
            </a:extLst>
          </p:cNvPr>
          <p:cNvSpPr>
            <a:spLocks noGrp="1"/>
          </p:cNvSpPr>
          <p:nvPr>
            <p:ph type="title"/>
          </p:nvPr>
        </p:nvSpPr>
        <p:spPr>
          <a:xfrm>
            <a:off x="591708" y="102767"/>
            <a:ext cx="7140071" cy="1135737"/>
          </a:xfrm>
        </p:spPr>
        <p:txBody>
          <a:bodyPr>
            <a:normAutofit/>
          </a:bodyPr>
          <a:lstStyle/>
          <a:p>
            <a:r>
              <a:rPr lang="en-US" sz="3600" b="1" dirty="0">
                <a:latin typeface="Arial" panose="020B0604020202020204" pitchFamily="34" charset="0"/>
                <a:cs typeface="Times New Roman" panose="02020603050405020304" pitchFamily="18" charset="0"/>
              </a:rPr>
              <a:t>COVID-19 Vaccines</a:t>
            </a:r>
          </a:p>
        </p:txBody>
      </p:sp>
      <p:sp>
        <p:nvSpPr>
          <p:cNvPr id="3" name="Content Placeholder 2">
            <a:extLst>
              <a:ext uri="{FF2B5EF4-FFF2-40B4-BE49-F238E27FC236}">
                <a16:creationId xmlns:a16="http://schemas.microsoft.com/office/drawing/2014/main" id="{132E1542-2117-4DA7-A953-335B28CC50EC}"/>
              </a:ext>
            </a:extLst>
          </p:cNvPr>
          <p:cNvSpPr>
            <a:spLocks noGrp="1"/>
          </p:cNvSpPr>
          <p:nvPr>
            <p:ph idx="1"/>
          </p:nvPr>
        </p:nvSpPr>
        <p:spPr>
          <a:xfrm>
            <a:off x="643466" y="1307253"/>
            <a:ext cx="11188191" cy="5445760"/>
          </a:xfrm>
        </p:spPr>
        <p:txBody>
          <a:bodyPr>
            <a:normAutofit lnSpcReduction="10000"/>
          </a:bodyPr>
          <a:lstStyle/>
          <a:p>
            <a:pPr marL="0" marR="0" indent="0">
              <a:lnSpc>
                <a:spcPct val="100000"/>
              </a:lnSpc>
              <a:spcBef>
                <a:spcPts val="1500"/>
              </a:spcBef>
              <a:spcAft>
                <a:spcPts val="1500"/>
              </a:spcAft>
              <a:buNone/>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effectiveness pattern is similar with the other vaccines.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1500"/>
              </a:spcBef>
              <a:spcAft>
                <a:spcPts val="1500"/>
              </a:spcAft>
              <a:buNone/>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key message is that all the vaccines are both safe and very effective.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1500"/>
              </a:spcBef>
              <a:spcAft>
                <a:spcPts val="15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Pfizer and Moderna trials showed an even higher % efficacy, but in part due to conducting the trials in the USA/ Europe when there were no new variants. But Pfizer and Moderna need very low temperature transportation and are expensive. China has not published phas</a:t>
            </a:r>
            <a:r>
              <a:rPr lang="en-US" sz="1800" dirty="0">
                <a:latin typeface="Arial" panose="020B0604020202020204" pitchFamily="34" charset="0"/>
                <a:ea typeface="Times New Roman" panose="02020603050405020304" pitchFamily="18" charset="0"/>
                <a:cs typeface="Times New Roman" panose="02020603050405020304" pitchFamily="18" charset="0"/>
              </a:rPr>
              <a:t>e 3 trial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data, so its effectiveness or safety is uncertain and is not yet approved by WHO. While the Russian ‘Sputnik V’ vaccine is similar to AstraZeneca.</a:t>
            </a:r>
          </a:p>
          <a:p>
            <a:pPr marL="0" marR="0" indent="0">
              <a:lnSpc>
                <a:spcPct val="100000"/>
              </a:lnSpc>
              <a:spcBef>
                <a:spcPts val="1500"/>
              </a:spcBef>
              <a:spcAft>
                <a:spcPts val="15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AstraZeneca was originally trialled in the UK and in South Africa and Brazil where there are new variants, with good results. A recent trial in the USA has given excellent safety and effectiveness (80%). Indeed with 100% protection against death from Covid-19. The vaccination prevented all severe illness - no one needed to go into hospital! It is also produced in India. </a:t>
            </a:r>
          </a:p>
          <a:p>
            <a:pPr marL="0" marR="0" indent="0">
              <a:lnSpc>
                <a:spcPct val="100000"/>
              </a:lnSpc>
              <a:spcBef>
                <a:spcPts val="1500"/>
              </a:spcBef>
              <a:spcAft>
                <a:spcPts val="15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WHO has approved and is prioritising the AstraZeneca vaccine, because it is so effective, so safe, and can be stored in a regular fridge/freezer as with the regular childhood vaccines. The production has been funded through UK government aid and so is made available at low cost. This vaccine has also been approved in India, and the WHO </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Covax</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scheme is providing it for </a:t>
            </a:r>
            <a:r>
              <a:rPr lang="en-US" sz="1800" dirty="0">
                <a:latin typeface="Arial" panose="020B0604020202020204" pitchFamily="34" charset="0"/>
                <a:ea typeface="Times New Roman" panose="02020603050405020304" pitchFamily="18" charset="0"/>
                <a:cs typeface="Times New Roman" panose="02020603050405020304" pitchFamily="18" charset="0"/>
              </a:rPr>
              <a:t>many countries</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AutoShape 2" descr="Thai researcher eyes affordable, accessible coronavirus ...">
            <a:extLst>
              <a:ext uri="{FF2B5EF4-FFF2-40B4-BE49-F238E27FC236}">
                <a16:creationId xmlns:a16="http://schemas.microsoft.com/office/drawing/2014/main" id="{36859D3C-58D1-0D4F-8C65-F1B9F87DC858}"/>
              </a:ext>
            </a:extLst>
          </p:cNvPr>
          <p:cNvSpPr>
            <a:spLocks noChangeAspect="1" noChangeArrowheads="1"/>
          </p:cNvSpPr>
          <p:nvPr/>
        </p:nvSpPr>
        <p:spPr bwMode="auto">
          <a:xfrm>
            <a:off x="1016000" y="44450"/>
            <a:ext cx="10160000" cy="6769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Thai researcher eyes affordable, accessible coronavirus ...">
            <a:extLst>
              <a:ext uri="{FF2B5EF4-FFF2-40B4-BE49-F238E27FC236}">
                <a16:creationId xmlns:a16="http://schemas.microsoft.com/office/drawing/2014/main" id="{D1A54389-B4F8-5E4A-B076-098BFA94FCDD}"/>
              </a:ext>
            </a:extLst>
          </p:cNvPr>
          <p:cNvSpPr>
            <a:spLocks noChangeAspect="1" noChangeArrowheads="1"/>
          </p:cNvSpPr>
          <p:nvPr/>
        </p:nvSpPr>
        <p:spPr bwMode="auto">
          <a:xfrm>
            <a:off x="1168400" y="196850"/>
            <a:ext cx="10160000" cy="6769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Thai researcher eyes affordable, accessible coronavirus ...">
            <a:extLst>
              <a:ext uri="{FF2B5EF4-FFF2-40B4-BE49-F238E27FC236}">
                <a16:creationId xmlns:a16="http://schemas.microsoft.com/office/drawing/2014/main" id="{73D7040F-4226-4742-A706-96B0F2E00E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9985" y="176598"/>
            <a:ext cx="3409481" cy="2271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626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71E4C0-F9A6-4F29-BA11-06A7B8B70CFA}"/>
              </a:ext>
            </a:extLst>
          </p:cNvPr>
          <p:cNvSpPr>
            <a:spLocks noGrp="1"/>
          </p:cNvSpPr>
          <p:nvPr>
            <p:ph type="title"/>
          </p:nvPr>
        </p:nvSpPr>
        <p:spPr>
          <a:xfrm>
            <a:off x="371094" y="978538"/>
            <a:ext cx="5540876" cy="874431"/>
          </a:xfrm>
        </p:spPr>
        <p:txBody>
          <a:bodyPr anchor="b">
            <a:noAutofit/>
          </a:bodyPr>
          <a:lstStyle/>
          <a:p>
            <a:r>
              <a:rPr lang="en-GB" sz="3600" b="1" dirty="0">
                <a:effectLst/>
                <a:latin typeface="Arial" panose="020B0604020202020204" pitchFamily="34" charset="0"/>
                <a:ea typeface="Times New Roman" panose="02020603050405020304" pitchFamily="18" charset="0"/>
                <a:cs typeface="Times New Roman" panose="02020603050405020304" pitchFamily="18" charset="0"/>
              </a:rPr>
              <a:t>How Do Vaccines Work?</a:t>
            </a:r>
            <a:endParaRPr lang="en-US" sz="3600" dirty="0"/>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67A624E-5CA2-4C92-A3C7-7AB79AD0BFB5}"/>
              </a:ext>
            </a:extLst>
          </p:cNvPr>
          <p:cNvSpPr>
            <a:spLocks noGrp="1"/>
          </p:cNvSpPr>
          <p:nvPr>
            <p:ph idx="1"/>
          </p:nvPr>
        </p:nvSpPr>
        <p:spPr>
          <a:xfrm>
            <a:off x="371094" y="1918745"/>
            <a:ext cx="4879517" cy="3999048"/>
          </a:xfrm>
        </p:spPr>
        <p:txBody>
          <a:bodyPr anchor="t">
            <a:normAutofit fontScale="92500" lnSpcReduction="20000"/>
          </a:bodyPr>
          <a:lstStyle/>
          <a:p>
            <a:pPr marL="0" indent="0">
              <a:lnSpc>
                <a:spcPct val="200000"/>
              </a:lnSpc>
              <a:buNone/>
            </a:pPr>
            <a:r>
              <a:rPr lang="en-US" sz="1700" dirty="0">
                <a:effectLst/>
                <a:latin typeface="Arial" panose="020B0604020202020204" pitchFamily="34" charset="0"/>
                <a:ea typeface="Times New Roman" panose="02020603050405020304" pitchFamily="18" charset="0"/>
                <a:cs typeface="Times New Roman" panose="02020603050405020304" pitchFamily="18" charset="0"/>
              </a:rPr>
              <a:t>The protection after vaccination is due to our body’s immune system producing antibodies against the virus, stopping the virus getting into the body’s cells. </a:t>
            </a:r>
          </a:p>
          <a:p>
            <a:pPr marL="0" indent="0">
              <a:lnSpc>
                <a:spcPct val="200000"/>
              </a:lnSpc>
              <a:buNone/>
            </a:pPr>
            <a:r>
              <a:rPr lang="en-US" sz="1700" dirty="0">
                <a:effectLst/>
                <a:latin typeface="Arial" panose="020B0604020202020204" pitchFamily="34" charset="0"/>
                <a:ea typeface="Times New Roman" panose="02020603050405020304" pitchFamily="18" charset="0"/>
                <a:cs typeface="Times New Roman" panose="02020603050405020304" pitchFamily="18" charset="0"/>
              </a:rPr>
              <a:t>The immune system also includes activated T white cells that recognise and kill the infected cells. </a:t>
            </a:r>
          </a:p>
          <a:p>
            <a:pPr marL="0" indent="0">
              <a:lnSpc>
                <a:spcPct val="200000"/>
              </a:lnSpc>
              <a:buNone/>
            </a:pPr>
            <a:r>
              <a:rPr lang="en-US" sz="1700" dirty="0">
                <a:effectLst/>
                <a:latin typeface="Arial" panose="020B0604020202020204" pitchFamily="34" charset="0"/>
                <a:ea typeface="Times New Roman" panose="02020603050405020304" pitchFamily="18" charset="0"/>
                <a:cs typeface="Times New Roman" panose="02020603050405020304" pitchFamily="18" charset="0"/>
              </a:rPr>
              <a:t>So, together this stops more viruses being produced, and the patient is protected from illness, or even if the patient gets ill, they won’t get very ill. </a:t>
            </a:r>
            <a:endParaRPr lang="en-US" sz="1700" dirty="0"/>
          </a:p>
        </p:txBody>
      </p:sp>
      <p:sp>
        <p:nvSpPr>
          <p:cNvPr id="5" name="Rectangle 4">
            <a:extLst>
              <a:ext uri="{FF2B5EF4-FFF2-40B4-BE49-F238E27FC236}">
                <a16:creationId xmlns:a16="http://schemas.microsoft.com/office/drawing/2014/main" id="{1AD270B0-943D-F94E-8C53-535DBB179E8C}"/>
              </a:ext>
            </a:extLst>
          </p:cNvPr>
          <p:cNvSpPr/>
          <p:nvPr/>
        </p:nvSpPr>
        <p:spPr>
          <a:xfrm>
            <a:off x="424815" y="5983569"/>
            <a:ext cx="10063243" cy="369332"/>
          </a:xfrm>
          <a:prstGeom prst="rect">
            <a:avLst/>
          </a:prstGeom>
        </p:spPr>
        <p:txBody>
          <a:bodyPr wrap="square">
            <a:spAutoFit/>
          </a:bodyPr>
          <a:lstStyle/>
          <a:p>
            <a:r>
              <a:rPr lang="en-US" dirty="0"/>
              <a:t>https://</a:t>
            </a:r>
            <a:r>
              <a:rPr lang="en-US" dirty="0" err="1"/>
              <a:t>www.who.int</a:t>
            </a:r>
            <a:r>
              <a:rPr lang="en-US" dirty="0"/>
              <a:t>/emergencies/diseases/novel-coronavirus-2019/covid-19-vaccines/explainers</a:t>
            </a:r>
          </a:p>
        </p:txBody>
      </p:sp>
      <p:pic>
        <p:nvPicPr>
          <p:cNvPr id="1026" name="Picture 2" descr="As India coronavirus cases spike, experts daunted by ...">
            <a:extLst>
              <a:ext uri="{FF2B5EF4-FFF2-40B4-BE49-F238E27FC236}">
                <a16:creationId xmlns:a16="http://schemas.microsoft.com/office/drawing/2014/main" id="{260D83C6-5559-0145-AA40-E7C186E662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4283" y="1819239"/>
            <a:ext cx="6019800" cy="408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384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7EDF3C-67C5-4809-AFC3-319684869A0F}"/>
              </a:ext>
            </a:extLst>
          </p:cNvPr>
          <p:cNvSpPr>
            <a:spLocks noGrp="1"/>
          </p:cNvSpPr>
          <p:nvPr>
            <p:ph type="title"/>
          </p:nvPr>
        </p:nvSpPr>
        <p:spPr>
          <a:xfrm>
            <a:off x="643467" y="323622"/>
            <a:ext cx="10905066" cy="1135737"/>
          </a:xfrm>
        </p:spPr>
        <p:txBody>
          <a:bodyPr>
            <a:normAutofit/>
          </a:bodyPr>
          <a:lstStyle/>
          <a:p>
            <a:r>
              <a:rPr lang="en-GB" sz="3600" b="1">
                <a:latin typeface="Arial" panose="020B0604020202020204" pitchFamily="34" charset="0"/>
                <a:cs typeface="Times New Roman" panose="02020603050405020304" pitchFamily="18" charset="0"/>
              </a:rPr>
              <a:t>Will the Vaccine Protect Those You Care For? – It Helps a Lot</a:t>
            </a:r>
            <a:endParaRPr lang="en-US" sz="3600" b="1">
              <a:latin typeface="Arial" panose="020B06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0A0ED46-3928-4225-AE37-A5569B8B134D}"/>
              </a:ext>
            </a:extLst>
          </p:cNvPr>
          <p:cNvSpPr>
            <a:spLocks noGrp="1"/>
          </p:cNvSpPr>
          <p:nvPr>
            <p:ph idx="1"/>
          </p:nvPr>
        </p:nvSpPr>
        <p:spPr>
          <a:xfrm>
            <a:off x="643467" y="1782981"/>
            <a:ext cx="11221184" cy="4836096"/>
          </a:xfrm>
        </p:spPr>
        <p:txBody>
          <a:bodyPr>
            <a:normAutofit fontScale="92500" lnSpcReduction="20000"/>
          </a:bodyPr>
          <a:lstStyle/>
          <a:p>
            <a:pPr marL="0" marR="0" indent="0">
              <a:lnSpc>
                <a:spcPct val="150000"/>
              </a:lnSpc>
              <a:spcBef>
                <a:spcPts val="1500"/>
              </a:spcBef>
              <a:spcAft>
                <a:spcPts val="1500"/>
              </a:spcAft>
              <a:buNone/>
            </a:pPr>
            <a:r>
              <a:rPr lang="en-GB" sz="2000">
                <a:effectLst/>
                <a:latin typeface="Arial" panose="020B0604020202020204" pitchFamily="34" charset="0"/>
                <a:ea typeface="Times New Roman" panose="02020603050405020304" pitchFamily="18" charset="0"/>
                <a:cs typeface="Times New Roman" panose="02020603050405020304" pitchFamily="18" charset="0"/>
              </a:rPr>
              <a:t>There have been reports of people getting Covid-19 after being vaccinated, which is not surprising as the effectiveness is not 100%. But remember that it takes up to 2 weeks for the protection after the first dose. So, some people may still get COVID-19 despite having a vaccination, due to infection before or during this 2-week post vaccination period. Even so, the vaccination should lessen the severity of any infection.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50000"/>
              </a:lnSpc>
              <a:spcBef>
                <a:spcPts val="1500"/>
              </a:spcBef>
              <a:spcAft>
                <a:spcPts val="1500"/>
              </a:spcAft>
              <a:buNone/>
            </a:pPr>
            <a:r>
              <a:rPr lang="en-GB" sz="2000">
                <a:effectLst/>
                <a:latin typeface="Arial" panose="020B0604020202020204" pitchFamily="34" charset="0"/>
                <a:ea typeface="Times New Roman" panose="02020603050405020304" pitchFamily="18" charset="0"/>
                <a:cs typeface="Times New Roman" panose="02020603050405020304" pitchFamily="18" charset="0"/>
              </a:rPr>
              <a:t>For the few who do get Covid-19 infection despite being vaccinated, the illness will be less severe. The vaccinated are less likely to pass infection to their friends and family and to the vulnerable people that they care for.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50000"/>
              </a:lnSpc>
              <a:spcBef>
                <a:spcPts val="1500"/>
              </a:spcBef>
              <a:spcAft>
                <a:spcPts val="1500"/>
              </a:spcAft>
              <a:buNone/>
            </a:pPr>
            <a:r>
              <a:rPr lang="en-GB" sz="2000">
                <a:effectLst/>
                <a:latin typeface="Arial" panose="020B0604020202020204" pitchFamily="34" charset="0"/>
                <a:ea typeface="Times New Roman" panose="02020603050405020304" pitchFamily="18" charset="0"/>
                <a:cs typeface="Times New Roman" panose="02020603050405020304" pitchFamily="18" charset="0"/>
              </a:rPr>
              <a:t>COVID-19 vaccination reduces the chance of you passing on the virus. But people with  the mild or asymptomatic infection are able to pass the virus 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US" sz="200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20381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47">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49">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030CDE-D09B-47BB-BF89-80766919D138}"/>
              </a:ext>
            </a:extLst>
          </p:cNvPr>
          <p:cNvSpPr>
            <a:spLocks noGrp="1"/>
          </p:cNvSpPr>
          <p:nvPr>
            <p:ph type="title"/>
          </p:nvPr>
        </p:nvSpPr>
        <p:spPr>
          <a:xfrm>
            <a:off x="412450" y="900353"/>
            <a:ext cx="6633555" cy="1124712"/>
          </a:xfrm>
        </p:spPr>
        <p:txBody>
          <a:bodyPr anchor="b">
            <a:noAutofit/>
          </a:bodyPr>
          <a:lstStyle/>
          <a:p>
            <a:r>
              <a:rPr lang="en-GB" sz="3600" b="1">
                <a:effectLst/>
                <a:latin typeface="Arial" panose="020B0604020202020204" pitchFamily="34" charset="0"/>
                <a:ea typeface="Times New Roman" panose="02020603050405020304" pitchFamily="18" charset="0"/>
                <a:cs typeface="Times New Roman" panose="02020603050405020304" pitchFamily="18" charset="0"/>
              </a:rPr>
              <a:t>Side effects? - Are Mild as for Other Vaccines</a:t>
            </a:r>
            <a:endParaRPr lang="en-US" sz="3600"/>
          </a:p>
        </p:txBody>
      </p:sp>
      <p:sp>
        <p:nvSpPr>
          <p:cNvPr id="57" name="Rectangle 51">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4" name="Rectangle 53">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7692D65-858D-4637-8D3F-D9DF66053F9F}"/>
              </a:ext>
            </a:extLst>
          </p:cNvPr>
          <p:cNvSpPr>
            <a:spLocks noGrp="1"/>
          </p:cNvSpPr>
          <p:nvPr>
            <p:ph idx="1"/>
          </p:nvPr>
        </p:nvSpPr>
        <p:spPr>
          <a:xfrm>
            <a:off x="305905" y="2034199"/>
            <a:ext cx="6102518" cy="4655862"/>
          </a:xfrm>
          <a:solidFill>
            <a:schemeClr val="bg1"/>
          </a:solidFill>
        </p:spPr>
        <p:txBody>
          <a:bodyPr anchor="t">
            <a:normAutofit fontScale="92500" lnSpcReduction="10000"/>
          </a:bodyPr>
          <a:lstStyle/>
          <a:p>
            <a:pPr marL="0" indent="0">
              <a:lnSpc>
                <a:spcPct val="110000"/>
              </a:lnSpc>
              <a:buNone/>
            </a:pPr>
            <a:r>
              <a:rPr lang="en-GB" sz="1400" dirty="0">
                <a:effectLst/>
                <a:latin typeface="Arial" panose="020B0604020202020204" pitchFamily="34" charset="0"/>
                <a:ea typeface="Times New Roman" panose="02020603050405020304" pitchFamily="18" charset="0"/>
              </a:rPr>
              <a:t>Like all medicines, vaccines can cause side effects. As with other vaccinations, most of these are mild and short-term, and not everyone gets them. Even if you do have symptoms after the first dose, you still need to have the second dose. Although you should get good protection from the first dose, having the second dose should give you longer lasting protection against the virus. </a:t>
            </a:r>
          </a:p>
          <a:p>
            <a:pPr marL="0" marR="0" indent="0">
              <a:lnSpc>
                <a:spcPct val="110000"/>
              </a:lnSpc>
              <a:spcBef>
                <a:spcPts val="0"/>
              </a:spcBef>
              <a:spcAft>
                <a:spcPts val="0"/>
              </a:spcAft>
              <a:buNone/>
            </a:pP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nSpc>
                <a:spcPct val="110000"/>
              </a:lnSpc>
              <a:spcBef>
                <a:spcPts val="0"/>
              </a:spcBef>
              <a:spcAft>
                <a:spcPts val="0"/>
              </a:spcAft>
              <a:buNone/>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Regina Daniels, Nollywood Actress after her AstraZeneca COVID-19 vaccine. Later she said ‘</a:t>
            </a:r>
            <a:r>
              <a:rPr lang="en-GB" sz="1400" i="1" dirty="0">
                <a:effectLst/>
                <a:latin typeface="Arial" panose="020B0604020202020204" pitchFamily="34" charset="0"/>
                <a:ea typeface="Times New Roman" panose="02020603050405020304" pitchFamily="18" charset="0"/>
                <a:cs typeface="Times New Roman" panose="02020603050405020304" pitchFamily="18" charset="0"/>
              </a:rPr>
              <a:t>I took my vaccination 3 days ago and there were no side effects</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a:t>
            </a:r>
          </a:p>
          <a:p>
            <a:pPr marL="0" marR="0" indent="0">
              <a:lnSpc>
                <a:spcPct val="110000"/>
              </a:lnSpc>
              <a:spcBef>
                <a:spcPts val="0"/>
              </a:spcBef>
              <a:spcAft>
                <a:spcPts val="0"/>
              </a:spcAft>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0"/>
              </a:spcAft>
              <a:buNone/>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Common side effects are mild and include: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Bef>
                <a:spcPts val="0"/>
              </a:spcBef>
              <a:spcAft>
                <a:spcPts val="375"/>
              </a:spcAft>
              <a:buSzPts val="1000"/>
              <a:tabLst>
                <a:tab pos="457200" algn="l"/>
              </a:tabLs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having a painful, heavy feeling and tenderness in the arm where you had your injection.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Bef>
                <a:spcPts val="0"/>
              </a:spcBef>
              <a:spcAft>
                <a:spcPts val="375"/>
              </a:spcAft>
              <a:buSzPts val="1000"/>
              <a:tabLst>
                <a:tab pos="457200" algn="l"/>
              </a:tabLs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This tends to be worst around 1 to 2 days after the vaccine </a:t>
            </a:r>
          </a:p>
          <a:p>
            <a:pPr>
              <a:lnSpc>
                <a:spcPct val="110000"/>
              </a:lnSpc>
              <a:spcBef>
                <a:spcPts val="0"/>
              </a:spcBef>
              <a:spcAft>
                <a:spcPts val="375"/>
              </a:spcAft>
              <a:buSzPts val="1000"/>
              <a:tabLst>
                <a:tab pos="457200" algn="l"/>
              </a:tabLs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feeling tired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Bef>
                <a:spcPts val="0"/>
              </a:spcBef>
              <a:spcAft>
                <a:spcPts val="375"/>
              </a:spcAft>
              <a:buSzPts val="1000"/>
              <a:tabLst>
                <a:tab pos="457200" algn="l"/>
              </a:tabLs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headache, general aches, or mild flu like symptoms.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0000"/>
              </a:lnSpc>
              <a:spcBef>
                <a:spcPts val="1500"/>
              </a:spcBef>
              <a:spcAft>
                <a:spcPts val="1500"/>
              </a:spcAft>
              <a:buNone/>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Advise to take the normal dose of paracetamol (Adults 2 x 4 in 24 hours) and rest to feel better. </a:t>
            </a:r>
          </a:p>
          <a:p>
            <a:pPr marL="0" marR="0" indent="0">
              <a:lnSpc>
                <a:spcPct val="110000"/>
              </a:lnSpc>
              <a:spcBef>
                <a:spcPts val="1500"/>
              </a:spcBef>
              <a:spcAft>
                <a:spcPts val="1500"/>
              </a:spcAft>
              <a:buNone/>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Although feeling feverish is not uncommon for 2 to 3 days, a high temperature is unusual and may indicate another infection.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Shefali Shah gets first COVID jab, informs 'getting fever chills, body ache &amp; weakness'">
            <a:extLst>
              <a:ext uri="{FF2B5EF4-FFF2-40B4-BE49-F238E27FC236}">
                <a16:creationId xmlns:a16="http://schemas.microsoft.com/office/drawing/2014/main" id="{84BBDF64-24C9-284F-B2CC-02A67C0BBE4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457569" y="1599175"/>
            <a:ext cx="5534562" cy="3233761"/>
          </a:xfrm>
          <a:prstGeom prst="rect">
            <a:avLst/>
          </a:prstGeom>
          <a:noFill/>
          <a:ln>
            <a:noFill/>
          </a:ln>
        </p:spPr>
      </p:pic>
      <p:sp>
        <p:nvSpPr>
          <p:cNvPr id="4" name="TextBox 3">
            <a:extLst>
              <a:ext uri="{FF2B5EF4-FFF2-40B4-BE49-F238E27FC236}">
                <a16:creationId xmlns:a16="http://schemas.microsoft.com/office/drawing/2014/main" id="{9C136900-61A3-0144-B9A4-423E6A1C0941}"/>
              </a:ext>
            </a:extLst>
          </p:cNvPr>
          <p:cNvSpPr txBox="1"/>
          <p:nvPr/>
        </p:nvSpPr>
        <p:spPr>
          <a:xfrm>
            <a:off x="6655633" y="5036695"/>
            <a:ext cx="5171606" cy="523220"/>
          </a:xfrm>
          <a:prstGeom prst="rect">
            <a:avLst/>
          </a:prstGeom>
          <a:noFill/>
        </p:spPr>
        <p:txBody>
          <a:bodyPr wrap="square" rtlCol="0">
            <a:spAutoFit/>
          </a:bodyPr>
          <a:lstStyle/>
          <a:p>
            <a:r>
              <a:rPr lang="en-GB" sz="1400" dirty="0"/>
              <a:t>Actress Shefali Shah gets the COVID vaccine and informed about the mild side-effects she witnessed (7 April 2021 </a:t>
            </a:r>
            <a:r>
              <a:rPr lang="en-GB" sz="1400" dirty="0" err="1"/>
              <a:t>RepublicWorld.com</a:t>
            </a:r>
            <a:r>
              <a:rPr lang="en-GB" sz="1400" dirty="0"/>
              <a:t>)</a:t>
            </a:r>
            <a:endParaRPr lang="en-GB" sz="1400" b="1" dirty="0"/>
          </a:p>
        </p:txBody>
      </p:sp>
    </p:spTree>
    <p:extLst>
      <p:ext uri="{BB962C8B-B14F-4D97-AF65-F5344CB8AC3E}">
        <p14:creationId xmlns:p14="http://schemas.microsoft.com/office/powerpoint/2010/main" val="485989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896</TotalTime>
  <Words>2987</Words>
  <Application>Microsoft Office PowerPoint</Application>
  <PresentationFormat>Widescreen</PresentationFormat>
  <Paragraphs>148</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COVID – 19 Vaccination Training Module</vt:lpstr>
      <vt:lpstr>Vaccination Training Module </vt:lpstr>
      <vt:lpstr>Why is it Important to be Vaccinated? – To Avoid Getting Covid-19! </vt:lpstr>
      <vt:lpstr>Will the Vaccine Protect Us? – YES!</vt:lpstr>
      <vt:lpstr>The Johnson &amp; Johnson COVID Vaccination Trial</vt:lpstr>
      <vt:lpstr>COVID-19 Vaccines</vt:lpstr>
      <vt:lpstr>How Do Vaccines Work?</vt:lpstr>
      <vt:lpstr>Will the Vaccine Protect Those You Care For? – It Helps a Lot</vt:lpstr>
      <vt:lpstr>Side effects? - Are Mild as for Other Vaccines</vt:lpstr>
      <vt:lpstr>COVID-19 Vaccination Side Effects</vt:lpstr>
      <vt:lpstr>Anti-Vaccination Myths </vt:lpstr>
      <vt:lpstr>People with allergies  - can have the vaccine See latest information from Public Health England, or google ‘Allergy UK Covid-19 vaccine’</vt:lpstr>
      <vt:lpstr>Pregnant Women or Women Who Think They May be Pregnant – Delay Taking the Vaccine Until When the Baby Is Born</vt:lpstr>
      <vt:lpstr>Can you Catch COVID-19 From The Vaccine? - No </vt:lpstr>
      <vt:lpstr>Get the Second Dose  </vt:lpstr>
      <vt:lpstr>What to Do if You Are Not Well for Your Next Appointment? – Wait a Little… </vt:lpstr>
      <vt:lpstr>New Variants of Concern and Future ‘Booster’ Vaccinations </vt:lpstr>
      <vt:lpstr>New Variants of Concern and Future ‘Booster’ Vaccinations </vt:lpstr>
      <vt:lpstr>PowerPoint Presentation</vt:lpstr>
      <vt:lpstr>After Vaccination Advise to Follow the Infection Control Advice </vt:lpstr>
      <vt:lpstr>Covid-19 Cases Are Common – Use  clinical guides and counsel patients </vt:lpstr>
      <vt:lpstr>Help Promote The Vaccination To Help Stop Covid-19  </vt:lpstr>
      <vt:lpstr>Vaccination Procedures</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 19 Vaccination Training Module</dc:title>
  <dc:creator>Okey Okuzu</dc:creator>
  <cp:lastModifiedBy>Witter, Sophie</cp:lastModifiedBy>
  <cp:revision>62</cp:revision>
  <dcterms:created xsi:type="dcterms:W3CDTF">2021-03-30T16:58:51Z</dcterms:created>
  <dcterms:modified xsi:type="dcterms:W3CDTF">2021-04-13T16:08:15Z</dcterms:modified>
</cp:coreProperties>
</file>